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comments/comment1.xml" ContentType="application/vnd.openxmlformats-officedocument.presentationml.comments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comments/comment2.xml" ContentType="application/vnd.openxmlformats-officedocument.presentationml.comments+xml"/>
  <Override PartName="/ppt/tags/tag47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90"/>
  </p:notesMasterIdLst>
  <p:handoutMasterIdLst>
    <p:handoutMasterId r:id="rId91"/>
  </p:handoutMasterIdLst>
  <p:sldIdLst>
    <p:sldId id="893" r:id="rId2"/>
    <p:sldId id="970" r:id="rId3"/>
    <p:sldId id="860" r:id="rId4"/>
    <p:sldId id="820" r:id="rId5"/>
    <p:sldId id="929" r:id="rId6"/>
    <p:sldId id="859" r:id="rId7"/>
    <p:sldId id="971" r:id="rId8"/>
    <p:sldId id="945" r:id="rId9"/>
    <p:sldId id="823" r:id="rId10"/>
    <p:sldId id="825" r:id="rId11"/>
    <p:sldId id="826" r:id="rId12"/>
    <p:sldId id="931" r:id="rId13"/>
    <p:sldId id="894" r:id="rId14"/>
    <p:sldId id="896" r:id="rId15"/>
    <p:sldId id="968" r:id="rId16"/>
    <p:sldId id="897" r:id="rId17"/>
    <p:sldId id="898" r:id="rId18"/>
    <p:sldId id="899" r:id="rId19"/>
    <p:sldId id="864" r:id="rId20"/>
    <p:sldId id="972" r:id="rId21"/>
    <p:sldId id="862" r:id="rId22"/>
    <p:sldId id="932" r:id="rId23"/>
    <p:sldId id="863" r:id="rId24"/>
    <p:sldId id="834" r:id="rId25"/>
    <p:sldId id="900" r:id="rId26"/>
    <p:sldId id="917" r:id="rId27"/>
    <p:sldId id="946" r:id="rId28"/>
    <p:sldId id="947" r:id="rId29"/>
    <p:sldId id="948" r:id="rId30"/>
    <p:sldId id="949" r:id="rId31"/>
    <p:sldId id="950" r:id="rId32"/>
    <p:sldId id="951" r:id="rId33"/>
    <p:sldId id="952" r:id="rId34"/>
    <p:sldId id="953" r:id="rId35"/>
    <p:sldId id="901" r:id="rId36"/>
    <p:sldId id="944" r:id="rId37"/>
    <p:sldId id="919" r:id="rId38"/>
    <p:sldId id="921" r:id="rId39"/>
    <p:sldId id="904" r:id="rId40"/>
    <p:sldId id="954" r:id="rId41"/>
    <p:sldId id="955" r:id="rId42"/>
    <p:sldId id="956" r:id="rId43"/>
    <p:sldId id="957" r:id="rId44"/>
    <p:sldId id="958" r:id="rId45"/>
    <p:sldId id="959" r:id="rId46"/>
    <p:sldId id="960" r:id="rId47"/>
    <p:sldId id="961" r:id="rId48"/>
    <p:sldId id="962" r:id="rId49"/>
    <p:sldId id="963" r:id="rId50"/>
    <p:sldId id="964" r:id="rId51"/>
    <p:sldId id="965" r:id="rId52"/>
    <p:sldId id="966" r:id="rId53"/>
    <p:sldId id="967" r:id="rId54"/>
    <p:sldId id="905" r:id="rId55"/>
    <p:sldId id="906" r:id="rId56"/>
    <p:sldId id="923" r:id="rId57"/>
    <p:sldId id="926" r:id="rId58"/>
    <p:sldId id="928" r:id="rId59"/>
    <p:sldId id="856" r:id="rId60"/>
    <p:sldId id="800" r:id="rId61"/>
    <p:sldId id="845" r:id="rId62"/>
    <p:sldId id="754" r:id="rId63"/>
    <p:sldId id="861" r:id="rId64"/>
    <p:sldId id="969" r:id="rId65"/>
    <p:sldId id="753" r:id="rId66"/>
    <p:sldId id="801" r:id="rId67"/>
    <p:sldId id="847" r:id="rId68"/>
    <p:sldId id="742" r:id="rId69"/>
    <p:sldId id="802" r:id="rId70"/>
    <p:sldId id="849" r:id="rId71"/>
    <p:sldId id="873" r:id="rId72"/>
    <p:sldId id="874" r:id="rId73"/>
    <p:sldId id="875" r:id="rId74"/>
    <p:sldId id="876" r:id="rId75"/>
    <p:sldId id="877" r:id="rId76"/>
    <p:sldId id="878" r:id="rId77"/>
    <p:sldId id="879" r:id="rId78"/>
    <p:sldId id="880" r:id="rId79"/>
    <p:sldId id="881" r:id="rId80"/>
    <p:sldId id="882" r:id="rId81"/>
    <p:sldId id="883" r:id="rId82"/>
    <p:sldId id="884" r:id="rId83"/>
    <p:sldId id="885" r:id="rId84"/>
    <p:sldId id="886" r:id="rId85"/>
    <p:sldId id="749" r:id="rId86"/>
    <p:sldId id="750" r:id="rId87"/>
    <p:sldId id="770" r:id="rId88"/>
    <p:sldId id="848" r:id="rId89"/>
  </p:sldIdLst>
  <p:sldSz cx="12192000" cy="6858000"/>
  <p:notesSz cx="7099300" cy="10234613"/>
  <p:custDataLst>
    <p:tags r:id="rId9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Rudolph" initials="GR" lastIdx="6" clrIdx="0">
    <p:extLst>
      <p:ext uri="{19B8F6BF-5375-455C-9EA6-DF929625EA0E}">
        <p15:presenceInfo xmlns:p15="http://schemas.microsoft.com/office/powerpoint/2012/main" userId="S::10799997@uvu.edu::8b450748-3438-413c-a2ed-0b1d264ed9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2727"/>
    <a:srgbClr val="0000FF"/>
    <a:srgbClr val="008000"/>
    <a:srgbClr val="8FAAFF"/>
    <a:srgbClr val="0066FF"/>
    <a:srgbClr val="B8EAC0"/>
    <a:srgbClr val="A3FFCD"/>
    <a:srgbClr val="A50021"/>
    <a:srgbClr val="7DFF00"/>
    <a:srgbClr val="B9F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1" autoAdjust="0"/>
    <p:restoredTop sz="82171" autoAdjust="0"/>
  </p:normalViewPr>
  <p:slideViewPr>
    <p:cSldViewPr>
      <p:cViewPr varScale="1">
        <p:scale>
          <a:sx n="68" d="100"/>
          <a:sy n="68" d="100"/>
        </p:scale>
        <p:origin x="109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gs" Target="tags/tag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29T15:43:51.704" idx="5">
    <p:pos x="10" y="10"/>
    <p:text>002 start here 10/4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30T15:47:38.948" idx="6">
    <p:pos x="10" y="10"/>
    <p:text>start here 10/5</p:text>
    <p:extLst>
      <p:ext uri="{C676402C-5697-4E1C-873F-D02D1690AC5C}">
        <p15:threadingInfo xmlns:p15="http://schemas.microsoft.com/office/powerpoint/2012/main" timeZoneBias="3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9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-10 and the game</a:t>
            </a:r>
            <a:r>
              <a:rPr lang="en-US" baseline="0" dirty="0"/>
              <a:t> ends (important that the game ends because regardless you never want to do it)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7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just like expectimax</a:t>
            </a:r>
          </a:p>
          <a:p>
            <a:r>
              <a:rPr lang="en-US" dirty="0"/>
              <a:t>Same 3 states over and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think</a:t>
            </a:r>
            <a:r>
              <a:rPr lang="en-US" baseline="0" dirty="0"/>
              <a:t> its easy – more or less; sure</a:t>
            </a:r>
          </a:p>
          <a:p>
            <a:r>
              <a:rPr lang="en-US" baseline="0" dirty="0"/>
              <a:t>But what about now or later; vote!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69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Inflation; really there is (1-gamma) prob of dying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44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Interesting: running expectimax, if having to truncate the search, then not losing much; e.g.,  less then \</a:t>
            </a:r>
            <a:r>
              <a:rPr lang="en-US" dirty="0" err="1">
                <a:ea typeface="ＭＳ Ｐゴシック" pitchFamily="34" charset="-128"/>
              </a:rPr>
              <a:t>gamma^d</a:t>
            </a:r>
            <a:r>
              <a:rPr lang="en-US" dirty="0">
                <a:ea typeface="ＭＳ Ｐゴシック" pitchFamily="34" charset="-128"/>
              </a:rPr>
              <a:t> / (1-\gamma)</a:t>
            </a:r>
          </a:p>
          <a:p>
            <a:endParaRPr lang="en-US" dirty="0">
              <a:ea typeface="ＭＳ Ｐゴシック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a typeface="ＭＳ Ｐゴシック" pitchFamily="34" charset="-128"/>
              </a:rPr>
              <a:t>Augment q states with another option: instant death! 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[Note:</a:t>
            </a:r>
            <a:r>
              <a:rPr lang="en-US" baseline="0" dirty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10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generates the time-limited</a:t>
            </a:r>
            <a:r>
              <a:rPr lang="en-US" baseline="0" dirty="0"/>
              <a:t> values for </a:t>
            </a:r>
            <a:r>
              <a:rPr lang="en-US" baseline="0" dirty="0" err="1"/>
              <a:t>gridworld</a:t>
            </a:r>
            <a:r>
              <a:rPr lang="en-US" baseline="0" dirty="0"/>
              <a:t> as snapshotted onto the next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[cut demo of moving around in grid world program]</a:t>
            </a:r>
          </a:p>
          <a:p>
            <a:r>
              <a:rPr lang="en-US" dirty="0">
                <a:ea typeface="ＭＳ Ｐゴシック" pitchFamily="34" charset="-128"/>
              </a:rPr>
              <a:t>Terminal utilities</a:t>
            </a:r>
            <a:r>
              <a:rPr lang="en-US" baseline="0" dirty="0">
                <a:ea typeface="ＭＳ Ｐゴシック" pitchFamily="34" charset="-128"/>
              </a:rPr>
              <a:t> + living reward (positive – get happier; neg – get sadder)</a:t>
            </a:r>
          </a:p>
          <a:p>
            <a:r>
              <a:rPr lang="en-US" baseline="0" dirty="0">
                <a:ea typeface="ＭＳ Ｐゴシック" pitchFamily="34" charset="-128"/>
              </a:rPr>
              <a:t>At exit state you must exit, the game ends, and you collect terminal utility</a:t>
            </a:r>
          </a:p>
          <a:p>
            <a:r>
              <a:rPr lang="en-US" dirty="0">
                <a:ea typeface="ＭＳ Ｐゴシック" pitchFamily="34" charset="-128"/>
              </a:rPr>
              <a:t>Don’t need to have goals – maximize happiness!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204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56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97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510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953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steps through value iteration; snapshots of values shown on next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241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480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074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131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638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59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 function different from the book :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r>
              <a:rPr lang="en-US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Need to modify expectimax a tiny little bit to account for rewards along the way, but that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25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148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25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92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202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374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772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51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8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85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R(s) = the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 dirty="0">
                <a:ea typeface="ＭＳ Ｐゴシック" pitchFamily="34" charset="-128"/>
              </a:rPr>
              <a:t>living reward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a typeface="ＭＳ Ｐゴシック" pitchFamily="34" charset="-128"/>
              </a:rPr>
              <a:t>Note 2</a:t>
            </a:r>
            <a:r>
              <a:rPr lang="en-US" baseline="30000" dirty="0">
                <a:ea typeface="ＭＳ Ｐゴシック" pitchFamily="34" charset="-128"/>
              </a:rPr>
              <a:t>nd</a:t>
            </a:r>
            <a:r>
              <a:rPr lang="en-US" dirty="0">
                <a:ea typeface="ＭＳ Ｐゴシック" pitchFamily="34" charset="-128"/>
              </a:rPr>
              <a:t> row 3</a:t>
            </a:r>
            <a:r>
              <a:rPr lang="en-US" baseline="30000" dirty="0">
                <a:ea typeface="ＭＳ Ｐゴシック" pitchFamily="34" charset="-128"/>
              </a:rPr>
              <a:t>rd</a:t>
            </a:r>
            <a:r>
              <a:rPr lang="en-US" baseline="0" dirty="0">
                <a:ea typeface="ＭＳ Ｐゴシック" pitchFamily="34" charset="-128"/>
              </a:rPr>
              <a:t> column </a:t>
            </a:r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11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6.xml"/><Relationship Id="rId7" Type="http://schemas.openxmlformats.org/officeDocument/2006/relationships/image" Target="../media/image3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3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9.xml"/><Relationship Id="rId7" Type="http://schemas.openxmlformats.org/officeDocument/2006/relationships/image" Target="../media/image3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12.xm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6.png"/><Relationship Id="rId5" Type="http://schemas.openxmlformats.org/officeDocument/2006/relationships/tags" Target="../tags/tag14.xml"/><Relationship Id="rId10" Type="http://schemas.openxmlformats.org/officeDocument/2006/relationships/image" Target="../media/image45.png"/><Relationship Id="rId4" Type="http://schemas.openxmlformats.org/officeDocument/2006/relationships/tags" Target="../tags/tag13.xml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6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image" Target="../media/image67.png"/><Relationship Id="rId26" Type="http://schemas.openxmlformats.org/officeDocument/2006/relationships/image" Target="../media/image74.png"/><Relationship Id="rId3" Type="http://schemas.openxmlformats.org/officeDocument/2006/relationships/tags" Target="../tags/tag22.xml"/><Relationship Id="rId21" Type="http://schemas.openxmlformats.org/officeDocument/2006/relationships/image" Target="../media/image89.png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image" Target="../media/image66.png"/><Relationship Id="rId25" Type="http://schemas.openxmlformats.org/officeDocument/2006/relationships/image" Target="../media/image90.png"/><Relationship Id="rId2" Type="http://schemas.openxmlformats.org/officeDocument/2006/relationships/tags" Target="../tags/tag21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69.png"/><Relationship Id="rId29" Type="http://schemas.openxmlformats.org/officeDocument/2006/relationships/image" Target="../media/image93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72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image" Target="../media/image73.png"/><Relationship Id="rId28" Type="http://schemas.openxmlformats.org/officeDocument/2006/relationships/image" Target="../media/image92.png"/><Relationship Id="rId10" Type="http://schemas.openxmlformats.org/officeDocument/2006/relationships/tags" Target="../tags/tag29.xml"/><Relationship Id="rId19" Type="http://schemas.openxmlformats.org/officeDocument/2006/relationships/image" Target="../media/image68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image" Target="../media/image71.png"/><Relationship Id="rId27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95.png"/><Relationship Id="rId4" Type="http://schemas.openxmlformats.org/officeDocument/2006/relationships/image" Target="../media/image94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tags" Target="../tags/tag38.xm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41.xml"/><Relationship Id="rId11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9.png"/><Relationship Id="rId4" Type="http://schemas.openxmlformats.org/officeDocument/2006/relationships/tags" Target="../tags/tag39.xml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3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5" Type="http://schemas.openxmlformats.org/officeDocument/2006/relationships/image" Target="../media/image95.png"/><Relationship Id="rId4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5.jpe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544224"/>
            <a:ext cx="7510462" cy="401809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4470: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12395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Markov </a:t>
            </a:r>
            <a:r>
              <a:rPr lang="en-US" sz="3600"/>
              <a:t>Decision Processes I</a:t>
            </a: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</a:t>
            </a:r>
            <a:r>
              <a:rPr lang="en-US" sz="2400">
                <a:latin typeface="Calibri"/>
                <a:cs typeface="Calibri"/>
              </a:rPr>
              <a:t>: Imtiaz Parvez</a:t>
            </a: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Utah Valley University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[Slides adapted from George Rudolph, 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 (ai.berkeley.edu).]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Policies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6146800" cy="47291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deterministic single-agent search problems, we want </a:t>
            </a:r>
          </a:p>
          <a:p>
            <a:pPr lvl="1"/>
            <a:r>
              <a:rPr lang="en-US" dirty="0"/>
              <a:t>an optimal plan, or </a:t>
            </a:r>
          </a:p>
          <a:p>
            <a:pPr lvl="1"/>
            <a:r>
              <a:rPr lang="en-US" dirty="0"/>
              <a:t>sequence of actions from start to a goal</a:t>
            </a:r>
          </a:p>
          <a:p>
            <a:r>
              <a:rPr lang="en-US" dirty="0"/>
              <a:t>For MDPs, we want an optimal policy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*: S → A</a:t>
            </a:r>
          </a:p>
          <a:p>
            <a:pPr lvl="1"/>
            <a:r>
              <a:rPr lang="en-US" dirty="0"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dirty="0">
                <a:sym typeface="Symbol" pitchFamily="18" charset="2"/>
              </a:rPr>
              <a:t>An </a:t>
            </a:r>
            <a:r>
              <a:rPr lang="en-US" dirty="0">
                <a:solidFill>
                  <a:srgbClr val="00B050"/>
                </a:solidFill>
                <a:sym typeface="Symbol" pitchFamily="18" charset="2"/>
              </a:rPr>
              <a:t>optimal</a:t>
            </a:r>
            <a:r>
              <a:rPr lang="en-US" dirty="0">
                <a:sym typeface="Symbol" pitchFamily="18" charset="2"/>
              </a:rPr>
              <a:t> policy is one that maximizes        expected utility if followed</a:t>
            </a:r>
          </a:p>
          <a:p>
            <a:pPr lvl="1"/>
            <a:r>
              <a:rPr lang="en-US" dirty="0">
                <a:sym typeface="Symbol" pitchFamily="18" charset="2"/>
              </a:rPr>
              <a:t>An </a:t>
            </a: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explicit policy </a:t>
            </a:r>
            <a:r>
              <a:rPr lang="en-US" dirty="0">
                <a:sym typeface="Symbol" pitchFamily="18" charset="2"/>
              </a:rPr>
              <a:t>defines a </a:t>
            </a: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reflex agent</a:t>
            </a:r>
          </a:p>
          <a:p>
            <a:r>
              <a:rPr lang="en-US" dirty="0">
                <a:sym typeface="Symbol" pitchFamily="18" charset="2"/>
              </a:rPr>
              <a:t>Expectimax didn’t compute entire policies</a:t>
            </a:r>
          </a:p>
          <a:p>
            <a:pPr lvl="1"/>
            <a:r>
              <a:rPr lang="en-US" dirty="0">
                <a:sym typeface="Symbol" pitchFamily="18" charset="2"/>
              </a:rPr>
              <a:t>It computed the action for a single state only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s</a:t>
            </a:r>
            <a:r>
              <a:rPr lang="en-US" altLang="ja-JP" sz="2400" dirty="0">
                <a:latin typeface="Calibri" pitchFamily="34" charset="0"/>
              </a:rPr>
              <a:t>’) 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Racing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>
                <a:latin typeface="Calibri"/>
                <a:cs typeface="Calibri"/>
              </a:rPr>
              <a:t>Slow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Overheated</a:t>
              </a: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Each MDP state projects an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/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s</a:t>
            </a:r>
            <a:r>
              <a:rPr lang="ja-JP" altLang="en-US">
                <a:solidFill>
                  <a:schemeClr val="accent2"/>
                </a:solidFill>
              </a:rPr>
              <a:t>’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T(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 = P(s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|</a:t>
            </a:r>
            <a:r>
              <a:rPr lang="en-US" altLang="ja-JP" dirty="0" err="1">
                <a:solidFill>
                  <a:srgbClr val="C00000"/>
                </a:solidFill>
              </a:rPr>
              <a:t>s,a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R(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s,a,s</a:t>
            </a:r>
            <a:r>
              <a:rPr lang="ja-JP" altLang="en-US"/>
              <a:t>’</a:t>
            </a:r>
            <a:endParaRPr lang="en-US"/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 is a </a:t>
            </a:r>
            <a:r>
              <a:rPr lang="en-US" i="1" dirty="0">
                <a:solidFill>
                  <a:srgbClr val="0000FF"/>
                </a:solidFill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(s, a) is a </a:t>
            </a:r>
            <a:r>
              <a:rPr lang="en-US" i="1" dirty="0">
                <a:solidFill>
                  <a:srgbClr val="008000"/>
                </a:solidFill>
              </a:rPr>
              <a:t>q-state</a:t>
            </a:r>
          </a:p>
        </p:txBody>
      </p:sp>
      <p:pic>
        <p:nvPicPr>
          <p:cNvPr id="18434" name="Picture 2" descr="C:\Users\Dan\Dropbox\Office\CS 188\Ketrina Art\MDPs\QState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743200"/>
            <a:ext cx="3017838" cy="2260157"/>
          </a:xfrm>
          <a:prstGeom prst="rect">
            <a:avLst/>
          </a:prstGeom>
          <a:noFill/>
        </p:spPr>
      </p:pic>
      <p:pic>
        <p:nvPicPr>
          <p:cNvPr id="35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4" cstate="print"/>
          <a:srcRect l="73764" r="1569" b="67901"/>
          <a:stretch>
            <a:fillRect/>
          </a:stretch>
        </p:blipFill>
        <p:spPr bwMode="auto">
          <a:xfrm>
            <a:off x="10134600" y="4343400"/>
            <a:ext cx="1844538" cy="1600200"/>
          </a:xfrm>
          <a:prstGeom prst="rect">
            <a:avLst/>
          </a:prstGeom>
          <a:noFill/>
        </p:spPr>
      </p:pic>
      <p:pic>
        <p:nvPicPr>
          <p:cNvPr id="36" name="Picture 2" descr="C:\Users\Dan\Dropbox\Office\CS 188\Ketrina Art\MDPs\GridFutures3.png"/>
          <p:cNvPicPr>
            <a:picLocks noChangeAspect="1" noChangeArrowheads="1"/>
          </p:cNvPicPr>
          <p:nvPr/>
        </p:nvPicPr>
        <p:blipFill>
          <a:blip r:embed="rId5" cstate="print"/>
          <a:srcRect l="52636" t="68040" r="24411"/>
          <a:stretch>
            <a:fillRect/>
          </a:stretch>
        </p:blipFill>
        <p:spPr bwMode="auto">
          <a:xfrm>
            <a:off x="9906000" y="1447800"/>
            <a:ext cx="2057400" cy="1444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6711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preferences should an agent have over reward sequences?</a:t>
            </a:r>
          </a:p>
          <a:p>
            <a:endParaRPr lang="en-US" sz="2800" dirty="0"/>
          </a:p>
          <a:p>
            <a:r>
              <a:rPr lang="en-US" sz="2800" dirty="0"/>
              <a:t>More or less?</a:t>
            </a:r>
          </a:p>
          <a:p>
            <a:endParaRPr lang="en-US" sz="2800" dirty="0"/>
          </a:p>
          <a:p>
            <a:r>
              <a:rPr lang="en-US" sz="2800" dirty="0"/>
              <a:t>Now or later?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2, 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[2, 3, 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[0, 0, 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0, 0]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/>
              <a:t>It’s reasonable to maximize the sum of rewards</a:t>
            </a:r>
          </a:p>
          <a:p>
            <a:r>
              <a:rPr lang="en-US" sz="2800" dirty="0"/>
              <a:t>It’s also reasonable to prefer rewards now to rewards later</a:t>
            </a:r>
          </a:p>
          <a:p>
            <a:r>
              <a:rPr lang="en-US" sz="2800" dirty="0"/>
              <a:t>One </a:t>
            </a:r>
            <a:r>
              <a:rPr lang="en-US" sz="2800" dirty="0">
                <a:solidFill>
                  <a:srgbClr val="FF0000"/>
                </a:solidFill>
              </a:rPr>
              <a:t>common</a:t>
            </a:r>
            <a:r>
              <a:rPr lang="en-US" sz="2800" dirty="0"/>
              <a:t> solution: values of rewards </a:t>
            </a:r>
            <a:r>
              <a:rPr lang="en-US" sz="2800" dirty="0">
                <a:solidFill>
                  <a:srgbClr val="FF0000"/>
                </a:solidFill>
              </a:rPr>
              <a:t>decay</a:t>
            </a:r>
            <a:r>
              <a:rPr lang="en-US" sz="2800" dirty="0"/>
              <a:t> exponentially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6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6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D70E-ABDC-4D66-BF4F-37B8FA71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D68EE-87CD-40EA-9C6F-830FA3133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Sequential Decision Problems in the presence of varying levels of uncertainty</a:t>
            </a:r>
          </a:p>
          <a:p>
            <a:r>
              <a:rPr lang="en-US" dirty="0"/>
              <a:t>Explain the Markov Property and its impact on decision processes</a:t>
            </a:r>
          </a:p>
          <a:p>
            <a:r>
              <a:rPr lang="en-US" dirty="0"/>
              <a:t>Implement algorithms that have the Markov property to solve complex decision problems</a:t>
            </a:r>
          </a:p>
          <a:p>
            <a:r>
              <a:rPr lang="en-US" dirty="0"/>
              <a:t>Define key terms such as reward, policy, horizon, stationary, discount factor, utility, update, exploration, exploitation in the context of 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1679541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A350-2B35-49E5-89D5-4CDA45CD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174C3-2D8A-43CE-BF10-3C640A4E2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FF0000"/>
                    </a:solidFill>
                  </a:rPr>
                  <a:t>stationary </a:t>
                </a:r>
                <a:r>
                  <a:rPr lang="en-US" dirty="0">
                    <a:solidFill>
                      <a:srgbClr val="00B050"/>
                    </a:solidFill>
                  </a:rPr>
                  <a:t>policy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does not change over time</a:t>
                </a:r>
              </a:p>
              <a:p>
                <a:pPr marL="45717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176" lvl="1" indent="0">
                  <a:buNone/>
                </a:pPr>
                <a:r>
                  <a:rPr lang="en-US" dirty="0"/>
                  <a:t>Where</a:t>
                </a:r>
              </a:p>
              <a:p>
                <a:pPr marL="457176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deterministic policy, or</a:t>
                </a:r>
              </a:p>
              <a:p>
                <a:pPr marL="457176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stochastic policy</a:t>
                </a:r>
              </a:p>
              <a:p>
                <a:r>
                  <a:rPr lang="en-US" dirty="0"/>
                  <a:t>For a non-stationary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⋄≠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Stationary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preferences</a:t>
                </a:r>
                <a:r>
                  <a:rPr lang="en-US" dirty="0"/>
                  <a:t> do not change over time</a:t>
                </a:r>
              </a:p>
              <a:p>
                <a:pPr lvl="1"/>
                <a:r>
                  <a:rPr lang="en-US" dirty="0"/>
                  <a:t>We could write definitions like above for preferences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174C3-2D8A-43CE-BF10-3C640A4E2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3" t="-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937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Preferences Axiom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10820400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Theorem: if we assume </a:t>
            </a:r>
            <a:r>
              <a:rPr lang="en-US" sz="2800" dirty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Proof is beyond our scope</a:t>
            </a:r>
          </a:p>
          <a:p>
            <a:pPr lvl="1">
              <a:lnSpc>
                <a:spcPct val="90000"/>
              </a:lnSpc>
            </a:pPr>
            <a:endParaRPr lang="en-US" sz="11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98631" y="5537200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33800" y="6064178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514600" y="2184808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209800" y="3327888"/>
            <a:ext cx="4398499" cy="4059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Discounting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11480800" cy="4729164"/>
              </a:xfrm>
            </p:spPr>
            <p:txBody>
              <a:bodyPr/>
              <a:lstStyle/>
              <a:p>
                <a:r>
                  <a:rPr lang="en-US" sz="2800" dirty="0"/>
                  <a:t>Given: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Actions: East, West, and Exit (only available in exit states a, e)</a:t>
                </a:r>
              </a:p>
              <a:p>
                <a:pPr lvl="1"/>
                <a:r>
                  <a:rPr lang="en-US" sz="2400" dirty="0"/>
                  <a:t>Transitions: deterministic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Quiz 1: For </a:t>
                </a:r>
                <a:r>
                  <a:rPr lang="en-US" sz="2800" dirty="0">
                    <a:sym typeface="Symbol" charset="0"/>
                  </a:rPr>
                  <a:t></a:t>
                </a:r>
                <a:r>
                  <a:rPr lang="en-US" sz="2800" dirty="0"/>
                  <a:t> = 1, what is the optimal policy?</a:t>
                </a:r>
              </a:p>
              <a:p>
                <a:pPr lvl="2"/>
                <a:endParaRPr lang="en-US" sz="2000" dirty="0"/>
              </a:p>
              <a:p>
                <a:r>
                  <a:rPr lang="en-US" sz="2800" dirty="0"/>
                  <a:t>Quiz 2: For </a:t>
                </a:r>
                <a:r>
                  <a:rPr lang="en-US" sz="2800" dirty="0">
                    <a:sym typeface="Symbol" charset="0"/>
                  </a:rPr>
                  <a:t></a:t>
                </a:r>
                <a:r>
                  <a:rPr lang="en-US" sz="2800" dirty="0"/>
                  <a:t> = 0.1, what is the optimal policy?</a:t>
                </a:r>
              </a:p>
              <a:p>
                <a:pPr lvl="2"/>
                <a:endParaRPr lang="en-US" sz="2000" dirty="0"/>
              </a:p>
              <a:p>
                <a:r>
                  <a:rPr lang="en-US" sz="2800" dirty="0"/>
                  <a:t>Quiz 3: For which </a:t>
                </a:r>
                <a:r>
                  <a:rPr lang="en-US" sz="2800" dirty="0">
                    <a:sym typeface="Symbol" charset="0"/>
                  </a:rPr>
                  <a:t></a:t>
                </a:r>
                <a:r>
                  <a:rPr lang="en-US" sz="2800" dirty="0">
                    <a:latin typeface="cmmi10"/>
                    <a:ea typeface="cmmi10"/>
                    <a:cs typeface="cmmi10"/>
                  </a:rPr>
                  <a:t> </a:t>
                </a:r>
                <a:r>
                  <a:rPr lang="en-US" sz="2800" dirty="0"/>
                  <a:t>are West and East equally good when in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/>
                  <a:t>?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11480800" cy="4729164"/>
              </a:xfrm>
              <a:blipFill>
                <a:blip r:embed="rId2"/>
                <a:stretch>
                  <a:fillRect l="-956" t="-1160" b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276600" y="1219200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229600" y="365760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9600" y="4572000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Infinite Utilities?!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54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10896600" cy="5105400"/>
              </a:xfrm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Wingdings" charset="0"/>
                  <a:buChar char="§"/>
                  <a:defRPr/>
                </a:pPr>
                <a:r>
                  <a:rPr lang="en-US" sz="2800" dirty="0"/>
                  <a:t>Problem: What if the game lasts forever?  Do we get infinite rewards?</a:t>
                </a:r>
              </a:p>
              <a:p>
                <a:pPr lvl="3">
                  <a:buFont typeface="Wingdings" charset="0"/>
                  <a:buChar char="§"/>
                  <a:defRPr/>
                </a:pPr>
                <a:endParaRPr lang="en-US" sz="1000" dirty="0"/>
              </a:p>
              <a:p>
                <a:pPr>
                  <a:buFont typeface="Wingdings" charset="0"/>
                  <a:buChar char="§"/>
                  <a:defRPr/>
                </a:pPr>
                <a:r>
                  <a:rPr lang="en-US" sz="2800" dirty="0"/>
                  <a:t>Solutions:</a:t>
                </a:r>
              </a:p>
              <a:p>
                <a:pPr lvl="1">
                  <a:buFont typeface="Wingdings" charset="0"/>
                  <a:buChar char="§"/>
                  <a:defRPr/>
                </a:pPr>
                <a:r>
                  <a:rPr lang="en-US" sz="2400" dirty="0"/>
                  <a:t>Finite horizon (like depth-limited search):</a:t>
                </a:r>
              </a:p>
              <a:p>
                <a:pPr lvl="2">
                  <a:buFont typeface="Wingdings" charset="0"/>
                  <a:buChar char="§"/>
                  <a:defRPr/>
                </a:pPr>
                <a:r>
                  <a:rPr lang="en-US" sz="2000" dirty="0"/>
                  <a:t>Terminate episodes after a fixed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steps</a:t>
                </a:r>
              </a:p>
              <a:p>
                <a:pPr lvl="2">
                  <a:buFont typeface="Wingdings" charset="0"/>
                  <a:buChar char="§"/>
                  <a:defRPr/>
                </a:pPr>
                <a:r>
                  <a:rPr lang="en-US" sz="2000" dirty="0"/>
                  <a:t>Gives nonstationary policies (</a:t>
                </a:r>
                <a:r>
                  <a:rPr lang="en-US" sz="2000" dirty="0">
                    <a:sym typeface="Symbol" charset="0"/>
                  </a:rPr>
                  <a:t> depends on time left)</a:t>
                </a:r>
              </a:p>
              <a:p>
                <a:pPr lvl="7">
                  <a:defRPr/>
                </a:pPr>
                <a:endParaRPr lang="en-US" sz="800" dirty="0">
                  <a:sym typeface="Symbol" charset="0"/>
                </a:endParaRPr>
              </a:p>
              <a:p>
                <a:pPr lvl="1">
                  <a:buFont typeface="Wingdings" charset="0"/>
                  <a:buChar char="§"/>
                  <a:defRPr/>
                </a:pPr>
                <a:r>
                  <a:rPr lang="en-US" sz="2400" dirty="0">
                    <a:sym typeface="Symbol" charset="0"/>
                  </a:rPr>
                  <a:t>Discounting: use 0 &lt;  &lt; 1</a:t>
                </a:r>
              </a:p>
              <a:p>
                <a:pPr lvl="2">
                  <a:buFont typeface="Wingdings" charset="0"/>
                  <a:buChar char="§"/>
                  <a:defRPr/>
                </a:pPr>
                <a:endParaRPr lang="en-US" sz="2000" dirty="0">
                  <a:sym typeface="Symbol" charset="0"/>
                </a:endParaRPr>
              </a:p>
              <a:p>
                <a:pPr lvl="2">
                  <a:buFont typeface="Wingdings" charset="0"/>
                  <a:buChar char="§"/>
                  <a:defRPr/>
                </a:pPr>
                <a:endParaRPr lang="en-US" sz="2000" dirty="0">
                  <a:sym typeface="Symbol" charset="0"/>
                </a:endParaRPr>
              </a:p>
              <a:p>
                <a:pPr lvl="2">
                  <a:buFont typeface="Wingdings" charset="0"/>
                  <a:buChar char="§"/>
                  <a:defRPr/>
                </a:pPr>
                <a:endParaRPr lang="en-US" sz="2000" dirty="0">
                  <a:sym typeface="Symbol" charset="0"/>
                </a:endParaRPr>
              </a:p>
              <a:p>
                <a:pPr lvl="2">
                  <a:buFont typeface="Wingdings" charset="0"/>
                  <a:buChar char="§"/>
                  <a:defRPr/>
                </a:pPr>
                <a:r>
                  <a:rPr lang="en-US" sz="2000" dirty="0">
                    <a:sym typeface="Symbol" charset="0"/>
                  </a:rPr>
                  <a:t>Smaller  means smaller </a:t>
                </a:r>
                <a:r>
                  <a:rPr lang="ja-JP" altLang="en-US" sz="2000" dirty="0">
                    <a:sym typeface="Symbol" charset="0"/>
                  </a:rPr>
                  <a:t>“</a:t>
                </a:r>
                <a:r>
                  <a:rPr lang="en-US" altLang="ja-JP" sz="2000" dirty="0">
                    <a:sym typeface="Symbol" charset="0"/>
                  </a:rPr>
                  <a:t>horizon</a:t>
                </a:r>
                <a:r>
                  <a:rPr lang="ja-JP" altLang="en-US" sz="2000" dirty="0">
                    <a:sym typeface="Symbol" charset="0"/>
                  </a:rPr>
                  <a:t>”</a:t>
                </a:r>
                <a:r>
                  <a:rPr lang="en-US" altLang="ja-JP" sz="2000" dirty="0">
                    <a:sym typeface="Symbol" charset="0"/>
                  </a:rPr>
                  <a:t> – shorter term focus</a:t>
                </a:r>
              </a:p>
              <a:p>
                <a:pPr lvl="8">
                  <a:buClr>
                    <a:srgbClr val="000000"/>
                  </a:buClr>
                  <a:defRPr/>
                </a:pPr>
                <a:endParaRPr lang="en-US" sz="800" dirty="0">
                  <a:solidFill>
                    <a:srgbClr val="000000"/>
                  </a:solidFill>
                  <a:sym typeface="Symbol" charset="0"/>
                </a:endParaRPr>
              </a:p>
              <a:p>
                <a:pPr lvl="1">
                  <a:buClr>
                    <a:srgbClr val="000000"/>
                  </a:buClr>
                  <a:buFont typeface="Wingdings" charset="0"/>
                  <a:buChar char="§"/>
                  <a:defRPr/>
                </a:pPr>
                <a:r>
                  <a:rPr lang="en-US" sz="2400" dirty="0">
                    <a:solidFill>
                      <a:srgbClr val="000000"/>
                    </a:solidFill>
                    <a:sym typeface="Symbol" charset="0"/>
                  </a:rPr>
                  <a:t>Absorbing state: guarantee that for every policy, a terminal state will eventually be reached</a:t>
                </a:r>
              </a:p>
              <a:p>
                <a:pPr lvl="2">
                  <a:buClr>
                    <a:srgbClr val="000000"/>
                  </a:buClr>
                  <a:buFont typeface="Wingdings" charset="0"/>
                  <a:buChar char="§"/>
                  <a:defRPr/>
                </a:pPr>
                <a:r>
                  <a:rPr lang="ja-JP" altLang="en-US" sz="2000" dirty="0">
                    <a:solidFill>
                      <a:srgbClr val="000000"/>
                    </a:solidFill>
                    <a:sym typeface="Symbol" charset="0"/>
                  </a:rPr>
                  <a:t>“</a:t>
                </a:r>
                <a:r>
                  <a:rPr lang="en-US" altLang="ja-JP" sz="2000" dirty="0">
                    <a:solidFill>
                      <a:srgbClr val="000000"/>
                    </a:solidFill>
                    <a:sym typeface="Symbol" charset="0"/>
                  </a:rPr>
                  <a:t>overheated</a:t>
                </a:r>
                <a:r>
                  <a:rPr lang="ja-JP" altLang="en-US" sz="2000" dirty="0">
                    <a:solidFill>
                      <a:srgbClr val="000000"/>
                    </a:solidFill>
                    <a:sym typeface="Symbol" charset="0"/>
                  </a:rPr>
                  <a:t>”</a:t>
                </a:r>
                <a:r>
                  <a:rPr lang="en-US" altLang="ja-JP" sz="2000" dirty="0">
                    <a:solidFill>
                      <a:srgbClr val="000000"/>
                    </a:solidFill>
                    <a:sym typeface="Symbol" charset="0"/>
                  </a:rPr>
                  <a:t> for racing is absorbing state</a:t>
                </a:r>
              </a:p>
              <a:p>
                <a:pPr lvl="1">
                  <a:buFont typeface="Wingdings" charset="0"/>
                  <a:buChar char="§"/>
                  <a:defRPr/>
                </a:pPr>
                <a:endParaRPr lang="en-US" sz="2400" dirty="0">
                  <a:sym typeface="Symbol" charset="0"/>
                </a:endParaRPr>
              </a:p>
            </p:txBody>
          </p:sp>
        </mc:Choice>
        <mc:Fallback xmlns="">
          <p:sp>
            <p:nvSpPr>
              <p:cNvPr id="17254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10896600" cy="5105400"/>
              </a:xfrm>
              <a:blipFill>
                <a:blip r:embed="rId3"/>
                <a:stretch>
                  <a:fillRect l="-839" t="-1912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848100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Recap: Defining MDPs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443036"/>
                <a:ext cx="11379200" cy="4729164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Markov decision processes: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Set of states S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Start state s</a:t>
                </a:r>
                <a:r>
                  <a:rPr lang="en-US" baseline="-25000" dirty="0">
                    <a:ea typeface="ＭＳ Ｐゴシック" pitchFamily="34" charset="-128"/>
                  </a:rPr>
                  <a:t>0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Set of actions A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Transitions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  <m:r>
                      <a:rPr lang="en-US" i="1" dirty="0" err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’|</m:t>
                    </m:r>
                    <m:r>
                      <a:rPr lang="en-US" altLang="ja-JP" i="1" dirty="0" err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  <m:r>
                      <a:rPr lang="en-US" altLang="ja-JP" i="1" dirty="0" err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US" altLang="ja-JP" i="1" dirty="0" err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𝑎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altLang="ja-JP" dirty="0">
                    <a:ea typeface="ＭＳ Ｐゴシック" pitchFamily="34" charset="-128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𝑇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r>
                      <a:rPr lang="en-US" altLang="ja-JP" i="1" dirty="0" err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  <m:r>
                      <a:rPr lang="en-US" altLang="ja-JP" i="1" dirty="0" err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US" altLang="ja-JP" i="1" dirty="0" err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𝑎</m:t>
                    </m:r>
                    <m:r>
                      <a:rPr lang="en-US" altLang="ja-JP" i="1" dirty="0" err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US" altLang="ja-JP" i="1" dirty="0" err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’)</m:t>
                    </m:r>
                  </m:oMath>
                </a14:m>
                <a:endParaRPr lang="en-US" altLang="ja-JP" dirty="0">
                  <a:ea typeface="ＭＳ Ｐゴシック" pitchFamily="34" charset="-128"/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Rewards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  <m:r>
                      <a:rPr lang="en-US" i="1" dirty="0" err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𝑎</m:t>
                    </m:r>
                    <m:r>
                      <a:rPr lang="en-US" i="1" dirty="0" err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’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altLang="ja-JP" dirty="0">
                    <a:ea typeface="ＭＳ Ｐゴシック" pitchFamily="34" charset="-128"/>
                  </a:rPr>
                  <a:t> and discount </a:t>
                </a:r>
                <a:r>
                  <a:rPr lang="en-US" altLang="ja-JP" dirty="0">
                    <a:ea typeface="ＭＳ Ｐゴシック" pitchFamily="34" charset="-128"/>
                    <a:sym typeface="Symbol" pitchFamily="18" charset="2"/>
                  </a:rPr>
                  <a:t></a:t>
                </a:r>
                <a:endParaRPr lang="en-US" altLang="ja-JP" dirty="0">
                  <a:ea typeface="ＭＳ Ｐゴシック" pitchFamily="34" charset="-128"/>
                </a:endParaRPr>
              </a:p>
              <a:p>
                <a:pPr marL="457176" lvl="1" indent="0">
                  <a:lnSpc>
                    <a:spcPct val="80000"/>
                  </a:lnSpc>
                  <a:buNone/>
                </a:pPr>
                <a:endParaRPr lang="en-US" baseline="-25000" dirty="0">
                  <a:ea typeface="ＭＳ Ｐゴシック" pitchFamily="34" charset="-128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MDP quantities so far: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Policy = Choice of action for each state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Utility = sum of discounted rewards</a:t>
                </a:r>
              </a:p>
            </p:txBody>
          </p:sp>
        </mc:Choice>
        <mc:Fallback xmlns="">
          <p:sp>
            <p:nvSpPr>
              <p:cNvPr id="4198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443036"/>
                <a:ext cx="11379200" cy="4729164"/>
              </a:xfrm>
              <a:blipFill>
                <a:blip r:embed="rId2"/>
                <a:stretch>
                  <a:fillRect l="-1233" t="-3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457200" y="1295400"/>
                <a:ext cx="6705600" cy="495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/>
              <a:p>
                <a:pPr marL="342882" marR="0" lvl="0" indent="-342882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342882" marR="0" lvl="0" indent="-342882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The value</a:t>
                </a:r>
                <a:r>
                  <a:rPr kumimoji="0" lang="en-US" sz="2800" b="0" i="0" u="none" strike="noStrike" kern="0" cap="none" spc="0" normalizeH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 (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utility) of a state s:</a:t>
                </a:r>
              </a:p>
              <a:p>
                <a:pPr marL="742913" marR="0" lvl="1" indent="-285737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800" b="0" i="1" u="none" strike="noStrike" kern="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0" lang="en-US" sz="2800" b="0" i="1" u="none" strike="noStrike" kern="0" cap="none" spc="0" normalizeH="0" baseline="3000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sym typeface="Symbol" pitchFamily="18" charset="2"/>
                      </a:rPr>
                      <m:t>∗</m:t>
                    </m:r>
                    <m:r>
                      <a:rPr kumimoji="0" lang="en-US" sz="2800" b="0" i="1" u="none" strike="noStrike" kern="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2800" b="0" i="1" u="none" strike="noStrike" kern="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US" sz="2800" b="0" i="1" u="none" strike="noStrike" kern="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</a:rPr>
                  <a:t>= 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expected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</a:rPr>
                  <a:t> utility of starting in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US" sz="2800" b="0" i="1" u="none" strike="noStrike" kern="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</a:rPr>
                  <a:t>and acting optimally after that</a:t>
                </a:r>
              </a:p>
              <a:p>
                <a:pPr marL="342882" marR="0" lvl="0" indent="-342882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342882" marR="0" lvl="0" indent="-342882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The value (utility) of a q-state (</a:t>
                </a: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s,a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):</a:t>
                </a:r>
              </a:p>
              <a:p>
                <a:pPr marL="742913" marR="0" lvl="1" indent="-285737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b="0" i="1" u="none" strike="noStrike" kern="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2800" b="0" i="1" u="none" strike="noStrike" kern="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kumimoji="0" lang="en-US" sz="2800" b="0" i="1" u="none" strike="noStrike" kern="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0" lang="en-US" sz="2800" b="0" i="1" u="none" strike="noStrike" kern="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2800" b="0" i="1" u="none" strike="noStrike" kern="0" cap="none" spc="0" normalizeH="0" baseline="0" noProof="0" dirty="0" err="1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US" sz="2800" b="0" i="1" u="none" strike="noStrike" kern="0" cap="none" spc="0" normalizeH="0" baseline="0" noProof="0" dirty="0" err="1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r>
                      <a:rPr kumimoji="0" lang="en-US" sz="2800" b="0" i="1" u="none" strike="noStrike" kern="0" cap="none" spc="0" normalizeH="0" baseline="0" noProof="0" dirty="0" err="1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0" lang="en-US" sz="2800" b="0" i="1" u="none" strike="noStrike" kern="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</a:rPr>
                  <a:t>= expected utility starting out having taken action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</a:rPr>
                  <a:t> from state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</a:rPr>
                  <a:t> and acting optimally after</a:t>
                </a:r>
              </a:p>
              <a:p>
                <a:pPr marL="742913" marR="0" lvl="1" indent="-285737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itchFamily="34" charset="0"/>
                </a:endParaRPr>
              </a:p>
              <a:p>
                <a:pPr marL="342882" marR="0" lvl="0" indent="-342882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The optimal policy:</a:t>
                </a:r>
              </a:p>
              <a:p>
                <a:pPr marL="742913" marR="0" lvl="1" indent="-285737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  <a:sym typeface="Symbol" pitchFamily="18" charset="2"/>
                  </a:rPr>
                  <a:t></a:t>
                </a:r>
                <a:r>
                  <a:rPr kumimoji="0" lang="en-US" sz="2800" b="0" i="0" u="none" strike="noStrike" kern="0" cap="none" spc="0" normalizeH="0" baseline="30000" noProof="0" dirty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  <a:sym typeface="Symbol" pitchFamily="18" charset="2"/>
                  </a:rPr>
                  <a:t>*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</a:rPr>
                  <a:t>(s) = optimal action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itchFamily="34" charset="0"/>
                  </a:rPr>
                  <a:t> from state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295400"/>
                <a:ext cx="6705600" cy="4953000"/>
              </a:xfrm>
              <a:prstGeom prst="rect">
                <a:avLst/>
              </a:prstGeom>
              <a:blipFill>
                <a:blip r:embed="rId3"/>
                <a:stretch>
                  <a:fillRect l="-1545" b="-19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values (L8D4)]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6" name="Picture 5" descr="Screen Shot 2014-08-10 at 7.3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92" y="1143000"/>
            <a:ext cx="618821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7" name="Picture 6" descr="Screen Shot 2014-08-10 at 7.3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55" y="1143000"/>
            <a:ext cx="6169291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6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1" y="1143000"/>
            <a:ext cx="61783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Probabilistic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7" y="1143000"/>
            <a:ext cx="61957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2" y="1143000"/>
            <a:ext cx="62056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6" y="1175632"/>
            <a:ext cx="6161168" cy="56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Fundamental operation: compute the value of a state</a:t>
            </a:r>
          </a:p>
          <a:p>
            <a:pPr lvl="1"/>
            <a:r>
              <a:rPr lang="en-US" sz="2400" dirty="0"/>
              <a:t>Expected utility under optimal action</a:t>
            </a:r>
          </a:p>
          <a:p>
            <a:pPr lvl="1"/>
            <a:r>
              <a:rPr lang="en-US" sz="2400" dirty="0"/>
              <a:t>Average sum of (discounted) rewards</a:t>
            </a:r>
          </a:p>
          <a:p>
            <a:pPr lvl="1"/>
            <a:r>
              <a:rPr lang="en-US" sz="2400" dirty="0"/>
              <a:t>This is just what expectimax computed</a:t>
            </a:r>
          </a:p>
          <a:p>
            <a:pPr lvl="1"/>
            <a:endParaRPr lang="en-US" sz="2400" dirty="0"/>
          </a:p>
          <a:p>
            <a:r>
              <a:rPr lang="en-US" sz="2800" dirty="0"/>
              <a:t>Recursive definition of value:</a:t>
            </a:r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dirty="0"/>
              <a:t>We’re doing way too much work with expectimax!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States are repeated </a:t>
            </a:r>
          </a:p>
          <a:p>
            <a:pPr lvl="1"/>
            <a:r>
              <a:rPr lang="en-US" sz="2000" dirty="0"/>
              <a:t>Idea: Only compute needed quantities once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Tree goes on forever</a:t>
            </a:r>
          </a:p>
          <a:p>
            <a:pPr lvl="1"/>
            <a:r>
              <a:rPr lang="en-US" sz="2000" dirty="0"/>
              <a:t>Idea: Do a depth-limited computation, but with increasing depths until change is small</a:t>
            </a:r>
          </a:p>
          <a:p>
            <a:pPr lvl="1"/>
            <a:r>
              <a:rPr lang="en-US" sz="2000" dirty="0"/>
              <a:t>Note: deep parts of the tree eventually don’t matter if </a:t>
            </a:r>
            <a:r>
              <a:rPr lang="el-GR" sz="200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/>
              <a:t> &lt; 1</a:t>
            </a:r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Time-Limited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/>
              <a:t>Key idea: time-limited values</a:t>
            </a:r>
          </a:p>
          <a:p>
            <a:pPr lvl="4"/>
            <a:endParaRPr lang="en-US" sz="1200" dirty="0"/>
          </a:p>
          <a:p>
            <a:r>
              <a:rPr lang="en-US" sz="2400" dirty="0"/>
              <a:t>Define V</a:t>
            </a:r>
            <a:r>
              <a:rPr lang="en-US" sz="2400" baseline="-25000" dirty="0"/>
              <a:t>k</a:t>
            </a:r>
            <a:r>
              <a:rPr lang="en-US" sz="2400" dirty="0"/>
              <a:t>(s) to be the optimal value of s if the game ends in k more time steps</a:t>
            </a:r>
          </a:p>
          <a:p>
            <a:pPr lvl="1"/>
            <a:r>
              <a:rPr lang="en-US" sz="2000" dirty="0"/>
              <a:t>Equivalently, it’s what a depth-k expectimax would give from s</a:t>
            </a:r>
          </a:p>
          <a:p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Example: Grid World</a:t>
            </a:r>
          </a:p>
        </p:txBody>
      </p:sp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300182" y="1319676"/>
            <a:ext cx="7451332" cy="5139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C624E8-1331-4935-95BD-FFA2457EE780}"/>
              </a:ext>
            </a:extLst>
          </p:cNvPr>
          <p:cNvGrpSpPr/>
          <p:nvPr/>
        </p:nvGrpSpPr>
        <p:grpSpPr>
          <a:xfrm>
            <a:off x="7620000" y="1371601"/>
            <a:ext cx="3962400" cy="2743200"/>
            <a:chOff x="6990735" y="1371600"/>
            <a:chExt cx="4591665" cy="3484999"/>
          </a:xfrm>
        </p:grpSpPr>
        <p:pic>
          <p:nvPicPr>
            <p:cNvPr id="1843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90735" y="1371600"/>
              <a:ext cx="4495800" cy="3484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43135" y="1373299"/>
              <a:ext cx="4439265" cy="3197001"/>
            </a:xfrm>
            <a:prstGeom prst="rect">
              <a:avLst/>
            </a:prstGeom>
            <a:noFill/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210800" y="3896549"/>
              <a:ext cx="457200" cy="244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067801" y="3886200"/>
              <a:ext cx="509618" cy="218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677400" y="2895600"/>
              <a:ext cx="433322" cy="781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 descr="C:\Users\Dan\Dropbox\Office\CS 188\Ketrina Art\MDPs\AgentTopDown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471422" y="3581400"/>
              <a:ext cx="815578" cy="762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Time-Limited Values</a:t>
            </a:r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718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447800"/>
                <a:ext cx="11277600" cy="4800600"/>
              </a:xfrm>
            </p:spPr>
            <p:txBody>
              <a:bodyPr/>
              <a:lstStyle/>
              <a:p>
                <a:pPr marL="457200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en-US" sz="2400" dirty="0">
                    <a:ea typeface="ＭＳ Ｐゴシック" pitchFamily="34" charset="-128"/>
                  </a:rPr>
                  <a:t>Start with V</a:t>
                </a:r>
                <a:r>
                  <a:rPr lang="en-US" sz="2400" baseline="-25000" dirty="0">
                    <a:ea typeface="ＭＳ Ｐゴシック" pitchFamily="34" charset="-128"/>
                  </a:rPr>
                  <a:t>0</a:t>
                </a:r>
                <a:r>
                  <a:rPr lang="en-US" sz="2400" dirty="0">
                    <a:ea typeface="ＭＳ Ｐゴシック" pitchFamily="34" charset="-128"/>
                  </a:rPr>
                  <a:t>(s) = 0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>
                    <a:ea typeface="ＭＳ Ｐゴシック" pitchFamily="34" charset="-128"/>
                  </a:rPr>
                  <a:t>no time steps left means an expected reward sum of zero</a:t>
                </a:r>
              </a:p>
              <a:p>
                <a:pPr lvl="2">
                  <a:lnSpc>
                    <a:spcPct val="80000"/>
                  </a:lnSpc>
                </a:pPr>
                <a:endParaRPr lang="en-US" sz="1600" dirty="0">
                  <a:ea typeface="ＭＳ Ｐゴシック" pitchFamily="34" charset="-128"/>
                </a:endParaRPr>
              </a:p>
              <a:p>
                <a:pPr marL="457200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en-US" sz="2400" dirty="0">
                    <a:ea typeface="ＭＳ Ｐゴシック" pitchFamily="34" charset="-128"/>
                  </a:rPr>
                  <a:t>Given vector of V</a:t>
                </a:r>
                <a:r>
                  <a:rPr lang="en-US" sz="2400" baseline="-25000" dirty="0">
                    <a:ea typeface="ＭＳ Ｐゴシック" pitchFamily="34" charset="-128"/>
                  </a:rPr>
                  <a:t>k</a:t>
                </a:r>
                <a:r>
                  <a:rPr lang="en-US" sz="2400" dirty="0">
                    <a:ea typeface="ＭＳ Ｐゴシック" pitchFamily="34" charset="-128"/>
                  </a:rPr>
                  <a:t>(s) values, do one ply of expectimax from each state:</a:t>
                </a:r>
              </a:p>
              <a:p>
                <a:pPr lvl="1">
                  <a:lnSpc>
                    <a:spcPct val="80000"/>
                  </a:lnSpc>
                </a:pPr>
                <a:endParaRPr lang="en-US" sz="2000" dirty="0">
                  <a:ea typeface="ＭＳ Ｐゴシック" pitchFamily="34" charset="-128"/>
                </a:endParaRPr>
              </a:p>
              <a:p>
                <a:pPr lvl="1">
                  <a:lnSpc>
                    <a:spcPct val="80000"/>
                  </a:lnSpc>
                </a:pPr>
                <a:endParaRPr lang="en-US" sz="2000" dirty="0">
                  <a:ea typeface="ＭＳ Ｐゴシック" pitchFamily="34" charset="-128"/>
                </a:endParaRPr>
              </a:p>
              <a:p>
                <a:pPr lvl="1">
                  <a:lnSpc>
                    <a:spcPct val="80000"/>
                  </a:lnSpc>
                </a:pPr>
                <a:endParaRPr lang="en-US" sz="2000" dirty="0">
                  <a:ea typeface="ＭＳ Ｐゴシック" pitchFamily="34" charset="-128"/>
                </a:endParaRPr>
              </a:p>
              <a:p>
                <a:pPr lvl="1">
                  <a:lnSpc>
                    <a:spcPct val="80000"/>
                  </a:lnSpc>
                </a:pPr>
                <a:endParaRPr lang="en-US" sz="2000" dirty="0">
                  <a:ea typeface="ＭＳ Ｐゴシック" pitchFamily="34" charset="-128"/>
                </a:endParaRPr>
              </a:p>
              <a:p>
                <a:pPr marL="457200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en-US" sz="2400" dirty="0">
                    <a:ea typeface="ＭＳ Ｐゴシック" pitchFamily="34" charset="-128"/>
                  </a:rPr>
                  <a:t>Repeat #2 until convergence</a:t>
                </a:r>
                <a:endParaRPr lang="en-US" sz="2000" dirty="0">
                  <a:ea typeface="ＭＳ Ｐゴシック" pitchFamily="34" charset="-128"/>
                </a:endParaRPr>
              </a:p>
              <a:p>
                <a:pPr lvl="1">
                  <a:lnSpc>
                    <a:spcPct val="80000"/>
                  </a:lnSpc>
                </a:pPr>
                <a:endParaRPr lang="en-US" sz="2000" dirty="0">
                  <a:ea typeface="ＭＳ Ｐゴシック" pitchFamily="34" charset="-128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ea typeface="ＭＳ Ｐゴシック" pitchFamily="34" charset="-128"/>
                  </a:rPr>
                  <a:t>Complexity of each iteration: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𝑆</m:t>
                    </m:r>
                    <m:r>
                      <a:rPr lang="en-US" sz="2400" i="1" baseline="30000" dirty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2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𝐴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endParaRPr lang="en-US" sz="2000" dirty="0">
                  <a:ea typeface="ＭＳ Ｐゴシック" pitchFamily="34" charset="-128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ea typeface="ＭＳ Ｐゴシック" pitchFamily="34" charset="-128"/>
                  </a:rPr>
                  <a:t>Theorem: will converge to unique optimal values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>
                    <a:ea typeface="ＭＳ Ｐゴシック" pitchFamily="34" charset="-128"/>
                  </a:rPr>
                  <a:t>Basic idea: approximations get refined towards optimal values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>
                    <a:ea typeface="ＭＳ Ｐゴシック" pitchFamily="34" charset="-128"/>
                  </a:rPr>
                  <a:t>Policy may converge long before values do</a:t>
                </a:r>
              </a:p>
            </p:txBody>
          </p:sp>
        </mc:Choice>
        <mc:Fallback xmlns="">
          <p:sp>
            <p:nvSpPr>
              <p:cNvPr id="17571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11277600" cy="4800600"/>
              </a:xfrm>
              <a:blipFill>
                <a:blip r:embed="rId4"/>
                <a:stretch>
                  <a:fillRect l="-865" t="-2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81119" y="2856523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2             1             0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3.5          2.5          0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/>
                <a:cs typeface="Calibri"/>
              </a:rPr>
              <a:t>Assume no discount for simplicity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Convergence*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dirty="0">
                <a:latin typeface="Calibri"/>
                <a:cs typeface="Calibri"/>
              </a:rPr>
              <a:t>How do we know the V</a:t>
            </a:r>
            <a:r>
              <a:rPr lang="en-US" sz="2000" baseline="-25000" dirty="0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vectors are going to converge?</a:t>
            </a:r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1: The tree has maximum depth M</a:t>
            </a:r>
          </a:p>
          <a:p>
            <a:pPr lvl="1"/>
            <a:r>
              <a:rPr lang="en-US" sz="1600" dirty="0">
                <a:latin typeface="Calibri"/>
                <a:cs typeface="Calibri"/>
              </a:rPr>
              <a:t>then V</a:t>
            </a:r>
            <a:r>
              <a:rPr lang="en-US" sz="1600" baseline="-25000" dirty="0">
                <a:latin typeface="Calibri"/>
                <a:cs typeface="Calibri"/>
              </a:rPr>
              <a:t>M</a:t>
            </a:r>
            <a:r>
              <a:rPr lang="en-US" sz="1600" dirty="0">
                <a:latin typeface="Calibri"/>
                <a:cs typeface="Calibri"/>
              </a:rPr>
              <a:t> holds the actual untruncated values</a:t>
            </a:r>
          </a:p>
          <a:p>
            <a:r>
              <a:rPr lang="en-US" sz="2000" dirty="0">
                <a:latin typeface="Calibri"/>
                <a:cs typeface="Calibri"/>
              </a:rPr>
              <a:t>Case 2: The discount is less than 1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Sketch: For any state V</a:t>
            </a:r>
            <a:r>
              <a:rPr lang="en-US" sz="1800" baseline="-25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can be viewed as depth k+1 expectimax results in nearly identical search trees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has actual rewards while V</a:t>
            </a:r>
            <a:r>
              <a:rPr lang="en-US" sz="1800" baseline="-25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>
                <a:latin typeface="Calibri"/>
                <a:cs typeface="Calibri"/>
              </a:rPr>
              <a:t>MAX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is at worst R</a:t>
            </a:r>
            <a:r>
              <a:rPr lang="en-US" sz="1800" baseline="-25000" dirty="0">
                <a:latin typeface="Calibri"/>
                <a:cs typeface="Calibri"/>
              </a:rPr>
              <a:t>MIN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But everything is discounted by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V</a:t>
            </a:r>
            <a:r>
              <a:rPr lang="en-US" sz="1800" baseline="-25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are at most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max|R</a:t>
            </a:r>
            <a:r>
              <a:rPr lang="en-US" sz="1800" dirty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as k increases, the values converge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Methods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219756"/>
            <a:ext cx="7608888" cy="53328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581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Markov Decision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0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28600" y="1493838"/>
                <a:ext cx="6553200" cy="4525962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2400" dirty="0">
                    <a:ea typeface="ＭＳ Ｐゴシック" pitchFamily="34" charset="-128"/>
                  </a:rPr>
                  <a:t>An MDP is defined by: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>
                    <a:ea typeface="ＭＳ Ｐゴシック" pitchFamily="34" charset="-128"/>
                  </a:rPr>
                  <a:t>A </a:t>
                </a:r>
                <a:r>
                  <a:rPr lang="en-US" sz="2000" dirty="0">
                    <a:solidFill>
                      <a:srgbClr val="CC0000"/>
                    </a:solidFill>
                    <a:ea typeface="ＭＳ Ｐゴシック" pitchFamily="34" charset="-128"/>
                  </a:rPr>
                  <a:t>set of states s </a:t>
                </a:r>
                <a:r>
                  <a:rPr lang="en-US" sz="2000" dirty="0">
                    <a:solidFill>
                      <a:srgbClr val="CC0000"/>
                    </a:solidFill>
                    <a:ea typeface="ＭＳ Ｐゴシック" pitchFamily="34" charset="-128"/>
                    <a:sym typeface="Symbol" pitchFamily="18" charset="2"/>
                  </a:rPr>
                  <a:t> </a:t>
                </a:r>
                <a:r>
                  <a:rPr lang="en-US" sz="2000" dirty="0">
                    <a:solidFill>
                      <a:srgbClr val="CC0000"/>
                    </a:solidFill>
                    <a:ea typeface="ＭＳ Ｐゴシック" pitchFamily="34" charset="-128"/>
                  </a:rPr>
                  <a:t>S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>
                    <a:ea typeface="ＭＳ Ｐゴシック" pitchFamily="34" charset="-128"/>
                  </a:rPr>
                  <a:t>A </a:t>
                </a:r>
                <a:r>
                  <a:rPr lang="en-US" sz="2000" dirty="0">
                    <a:solidFill>
                      <a:srgbClr val="CC0000"/>
                    </a:solidFill>
                    <a:ea typeface="ＭＳ Ｐゴシック" pitchFamily="34" charset="-128"/>
                  </a:rPr>
                  <a:t>set of actions a </a:t>
                </a:r>
                <a:r>
                  <a:rPr lang="en-US" sz="2000" dirty="0">
                    <a:solidFill>
                      <a:srgbClr val="CC0000"/>
                    </a:solidFill>
                    <a:ea typeface="ＭＳ Ｐゴシック" pitchFamily="34" charset="-128"/>
                    <a:sym typeface="Symbol" pitchFamily="18" charset="2"/>
                  </a:rPr>
                  <a:t> A</a:t>
                </a:r>
                <a:endParaRPr lang="en-US" sz="2000" dirty="0">
                  <a:solidFill>
                    <a:srgbClr val="CC0000"/>
                  </a:solidFill>
                  <a:ea typeface="ＭＳ Ｐゴシック" pitchFamily="34" charset="-128"/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>
                    <a:ea typeface="ＭＳ Ｐゴシック" pitchFamily="34" charset="-128"/>
                  </a:rPr>
                  <a:t>A </a:t>
                </a:r>
                <a:r>
                  <a:rPr lang="en-US" sz="2000" dirty="0">
                    <a:solidFill>
                      <a:srgbClr val="CC0000"/>
                    </a:solidFill>
                    <a:ea typeface="ＭＳ Ｐゴシック" pitchFamily="34" charset="-128"/>
                  </a:rPr>
                  <a:t>transition function T(s, a, s</a:t>
                </a:r>
                <a:r>
                  <a:rPr lang="en-US" altLang="ja-JP" sz="2000" dirty="0">
                    <a:solidFill>
                      <a:srgbClr val="CC0000"/>
                    </a:solidFill>
                    <a:ea typeface="ＭＳ Ｐゴシック" pitchFamily="34" charset="-128"/>
                  </a:rPr>
                  <a:t>’)</a:t>
                </a:r>
                <a:endParaRPr lang="en-US" altLang="ja-JP" sz="2000" dirty="0">
                  <a:ea typeface="ＭＳ Ｐゴシック" pitchFamily="34" charset="-128"/>
                </a:endParaRPr>
              </a:p>
              <a:p>
                <a:pPr lvl="2">
                  <a:lnSpc>
                    <a:spcPct val="80000"/>
                  </a:lnSpc>
                </a:pPr>
                <a:r>
                  <a:rPr lang="en-US" sz="1800" dirty="0">
                    <a:ea typeface="ＭＳ Ｐゴシック" pitchFamily="34" charset="-128"/>
                  </a:rPr>
                  <a:t>Probability that doing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𝑎</m:t>
                    </m:r>
                  </m:oMath>
                </a14:m>
                <a:r>
                  <a:rPr lang="en-US" sz="1800" dirty="0">
                    <a:ea typeface="ＭＳ Ｐゴシック" pitchFamily="34" charset="-128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</m:oMath>
                </a14:m>
                <a:r>
                  <a:rPr lang="en-US" sz="1800" dirty="0">
                    <a:ea typeface="ＭＳ Ｐゴシック" pitchFamily="34" charset="-128"/>
                  </a:rPr>
                  <a:t> leads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’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: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’| 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, 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𝑎</m:t>
                    </m:r>
                    <m:r>
                      <a:rPr lang="en-US" altLang="ja-JP" sz="1800" i="1" dirty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endParaRPr lang="en-US" altLang="ja-JP" sz="1800" dirty="0">
                  <a:ea typeface="ＭＳ Ｐゴシック" pitchFamily="34" charset="-128"/>
                </a:endParaRPr>
              </a:p>
              <a:p>
                <a:pPr lvl="2">
                  <a:lnSpc>
                    <a:spcPct val="80000"/>
                  </a:lnSpc>
                </a:pPr>
                <a:r>
                  <a:rPr lang="en-US" sz="1800" dirty="0">
                    <a:ea typeface="ＭＳ Ｐゴシック" pitchFamily="34" charset="-128"/>
                  </a:rPr>
                  <a:t>Also called the model or the dynamics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>
                    <a:ea typeface="ＭＳ Ｐゴシック" pitchFamily="34" charset="-128"/>
                  </a:rPr>
                  <a:t>A </a:t>
                </a:r>
                <a:r>
                  <a:rPr lang="en-US" sz="2000" dirty="0">
                    <a:solidFill>
                      <a:srgbClr val="CC0000"/>
                    </a:solidFill>
                    <a:ea typeface="ＭＳ Ｐゴシック" pitchFamily="34" charset="-128"/>
                  </a:rPr>
                  <a:t>reward function R(s, a, s</a:t>
                </a:r>
                <a:r>
                  <a:rPr lang="en-US" altLang="ja-JP" sz="2000" dirty="0">
                    <a:solidFill>
                      <a:srgbClr val="CC0000"/>
                    </a:solidFill>
                    <a:ea typeface="ＭＳ Ｐゴシック" pitchFamily="34" charset="-128"/>
                  </a:rPr>
                  <a:t>’) </a:t>
                </a:r>
              </a:p>
              <a:p>
                <a:pPr lvl="2">
                  <a:lnSpc>
                    <a:spcPct val="80000"/>
                  </a:lnSpc>
                </a:pPr>
                <a:r>
                  <a:rPr lang="en-US" sz="1800" dirty="0">
                    <a:ea typeface="ＭＳ Ｐゴシック" pitchFamily="34" charset="-128"/>
                  </a:rPr>
                  <a:t>Sometimes just R(s) or R(s</a:t>
                </a:r>
                <a:r>
                  <a:rPr lang="en-US" altLang="ja-JP" sz="1800" dirty="0">
                    <a:ea typeface="ＭＳ Ｐゴシック" pitchFamily="34" charset="-128"/>
                  </a:rPr>
                  <a:t>’)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>
                    <a:ea typeface="ＭＳ Ｐゴシック" pitchFamily="34" charset="-128"/>
                  </a:rPr>
                  <a:t>A </a:t>
                </a:r>
                <a:r>
                  <a:rPr lang="en-US" sz="2000" dirty="0">
                    <a:solidFill>
                      <a:srgbClr val="CC0000"/>
                    </a:solidFill>
                    <a:ea typeface="ＭＳ Ｐゴシック" pitchFamily="34" charset="-128"/>
                  </a:rPr>
                  <a:t>start state</a:t>
                </a:r>
                <a:endParaRPr lang="en-US" sz="2000" dirty="0">
                  <a:ea typeface="ＭＳ Ｐゴシック" pitchFamily="34" charset="-128"/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>
                    <a:ea typeface="ＭＳ Ｐゴシック" pitchFamily="34" charset="-128"/>
                  </a:rPr>
                  <a:t>Often a </a:t>
                </a:r>
                <a:r>
                  <a:rPr lang="en-US" sz="2000" dirty="0">
                    <a:solidFill>
                      <a:srgbClr val="CC0000"/>
                    </a:solidFill>
                    <a:ea typeface="ＭＳ Ｐゴシック" pitchFamily="34" charset="-128"/>
                  </a:rPr>
                  <a:t>terminal state</a:t>
                </a:r>
                <a:endParaRPr lang="en-US" sz="3200" dirty="0">
                  <a:ea typeface="ＭＳ Ｐゴシック" pitchFamily="34" charset="-128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ea typeface="ＭＳ Ｐゴシック" pitchFamily="34" charset="-128"/>
                  </a:rPr>
                  <a:t>MDPs are </a:t>
                </a:r>
                <a:r>
                  <a:rPr lang="en-US" sz="2400" dirty="0">
                    <a:solidFill>
                      <a:srgbClr val="FF0000"/>
                    </a:solidFill>
                    <a:ea typeface="ＭＳ Ｐゴシック" pitchFamily="34" charset="-128"/>
                  </a:rPr>
                  <a:t>probabilistic</a:t>
                </a:r>
                <a:r>
                  <a:rPr lang="en-US" sz="2400" dirty="0">
                    <a:ea typeface="ＭＳ Ｐゴシック" pitchFamily="34" charset="-128"/>
                  </a:rPr>
                  <a:t> search problems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i="1" dirty="0">
                    <a:ea typeface="ＭＳ Ｐゴシック" pitchFamily="34" charset="-128"/>
                  </a:rPr>
                  <a:t>Could</a:t>
                </a:r>
                <a:r>
                  <a:rPr lang="en-US" sz="2000" dirty="0">
                    <a:ea typeface="ＭＳ Ｐゴシック" pitchFamily="34" charset="-128"/>
                  </a:rPr>
                  <a:t> solve them with </a:t>
                </a:r>
                <a:r>
                  <a:rPr lang="en-US" sz="2000" i="1" dirty="0">
                    <a:ea typeface="ＭＳ Ｐゴシック" pitchFamily="34" charset="-128"/>
                  </a:rPr>
                  <a:t>expectimax</a:t>
                </a:r>
                <a:r>
                  <a:rPr lang="en-US" sz="2000" dirty="0">
                    <a:ea typeface="ＭＳ Ｐゴシック" pitchFamily="34" charset="-128"/>
                  </a:rPr>
                  <a:t> search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>
                    <a:ea typeface="ＭＳ Ｐゴシック" pitchFamily="34" charset="-128"/>
                  </a:rPr>
                  <a:t>We’</a:t>
                </a:r>
                <a:r>
                  <a:rPr lang="en-US" altLang="ja-JP" sz="2000" dirty="0">
                    <a:ea typeface="ＭＳ Ｐゴシック" pitchFamily="34" charset="-128"/>
                  </a:rPr>
                  <a:t>ll have a new tool soon</a:t>
                </a:r>
              </a:p>
            </p:txBody>
          </p:sp>
        </mc:Choice>
        <mc:Fallback xmlns="">
          <p:sp>
            <p:nvSpPr>
              <p:cNvPr id="2253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493838"/>
                <a:ext cx="6553200" cy="4525962"/>
              </a:xfrm>
              <a:blipFill>
                <a:blip r:embed="rId3"/>
                <a:stretch>
                  <a:fillRect l="-1302" t="-2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3588" y="1476848"/>
            <a:ext cx="5764212" cy="48519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98433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Fixed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75235"/>
            <a:ext cx="11379200" cy="1782765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Expectimax trees max over all actions to compute the optimal values</a:t>
            </a:r>
          </a:p>
          <a:p>
            <a:pPr lvl="5"/>
            <a:endParaRPr lang="en-US" sz="8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If we fixed some policy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(s</a:t>
            </a:r>
            <a:r>
              <a:rPr lang="en-US" sz="2400" dirty="0">
                <a:latin typeface="Calibri"/>
                <a:cs typeface="Calibri"/>
              </a:rPr>
              <a:t>), then the tree would be simpler – only one action per state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… though the tree’s value would depend on which policy we fixed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57400" y="1893614"/>
            <a:ext cx="3048000" cy="2754586"/>
            <a:chOff x="2400" y="1401"/>
            <a:chExt cx="1392" cy="1258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3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7239438" y="1893614"/>
            <a:ext cx="2590362" cy="2754586"/>
            <a:chOff x="2400" y="1401"/>
            <a:chExt cx="1183" cy="1258"/>
          </a:xfrm>
        </p:grpSpPr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6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7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3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4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7526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Do the optimal action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294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Do what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latin typeface="Calibri"/>
                <a:cs typeface="Calibri"/>
              </a:rPr>
              <a:t> says to do</a:t>
            </a:r>
          </a:p>
        </p:txBody>
      </p:sp>
    </p:spTree>
    <p:extLst>
      <p:ext uri="{BB962C8B-B14F-4D97-AF65-F5344CB8AC3E}">
        <p14:creationId xmlns:p14="http://schemas.microsoft.com/office/powerpoint/2010/main" val="417973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Utilities for a Fixed Policy</a:t>
            </a:r>
          </a:p>
        </p:txBody>
      </p:sp>
      <p:sp>
        <p:nvSpPr>
          <p:cNvPr id="1727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Another basic operation: compute the utility of a state s under a fixed (generally non-optimal) policy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Define the utility of a state s, under a fixed policy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latin typeface="Calibri"/>
                <a:cs typeface="Calibri"/>
              </a:rPr>
              <a:t>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V</a:t>
            </a:r>
            <a:r>
              <a:rPr lang="en-US" sz="2000" baseline="300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000" dirty="0">
                <a:latin typeface="Calibri"/>
                <a:cs typeface="Calibri"/>
              </a:rPr>
              <a:t>(s) = expected total discounted rewards starting in s and following </a:t>
            </a:r>
            <a:r>
              <a:rPr lang="en-US" sz="2000" dirty="0">
                <a:latin typeface="Calibri"/>
                <a:cs typeface="Calibri"/>
                <a:sym typeface="Symbol" pitchFamily="18" charset="2"/>
              </a:rPr>
              <a:t></a:t>
            </a:r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Recursive relation (one-step look-ahead / Bellman equation):</a:t>
            </a:r>
          </a:p>
        </p:txBody>
      </p:sp>
      <p:pic>
        <p:nvPicPr>
          <p:cNvPr id="61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58868" y="4800600"/>
            <a:ext cx="7070738" cy="645824"/>
          </a:xfrm>
          <a:prstGeom prst="rect">
            <a:avLst/>
          </a:prstGeom>
          <a:noFill/>
          <a:ln/>
          <a:effectLst/>
        </p:spPr>
      </p:pic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9068238" y="1600200"/>
            <a:ext cx="2590362" cy="2754586"/>
            <a:chOff x="2400" y="1401"/>
            <a:chExt cx="1183" cy="1258"/>
          </a:xfrm>
        </p:grpSpPr>
        <p:sp>
          <p:nvSpPr>
            <p:cNvPr id="4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8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5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5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5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6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51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4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5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722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8427" y="1219200"/>
            <a:ext cx="4592932" cy="4562475"/>
          </a:xfrm>
          <a:prstGeom prst="rect">
            <a:avLst/>
          </a:prstGeom>
          <a:noFill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23" y="1219200"/>
            <a:ext cx="4647754" cy="4562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042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28800" y="1828800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62750" y="1828800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t="8813" r="71526" b="32430"/>
          <a:stretch/>
        </p:blipFill>
        <p:spPr bwMode="auto">
          <a:xfrm>
            <a:off x="7262750" y="1828800"/>
            <a:ext cx="3068664" cy="402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271" r="67839" b="25876"/>
          <a:stretch/>
        </p:blipFill>
        <p:spPr bwMode="auto">
          <a:xfrm>
            <a:off x="1858254" y="1852550"/>
            <a:ext cx="3006671" cy="396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2118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/>
              <a:t>Policy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85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398121"/>
                <a:ext cx="11379200" cy="47291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How do we calculate the V’s for a fixed policy </a:t>
                </a:r>
                <a:r>
                  <a:rPr lang="en-US" dirty="0">
                    <a:sym typeface="Symbol" pitchFamily="18" charset="2"/>
                  </a:rPr>
                  <a:t>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Idea 1: Turn recursive Bellman equations into updates</a:t>
                </a:r>
              </a:p>
              <a:p>
                <a:r>
                  <a:rPr lang="en-US" dirty="0"/>
                  <a:t>	(like value iteration)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Efficiency: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per iteration</a:t>
                </a:r>
              </a:p>
              <a:p>
                <a:r>
                  <a:rPr lang="en-US" dirty="0"/>
                  <a:t>Idea 2: Without the maxes, the Bellman equations are just a linear system</a:t>
                </a:r>
              </a:p>
              <a:p>
                <a:pPr lvl="1"/>
                <a:r>
                  <a:rPr lang="en-US" dirty="0"/>
                  <a:t>Solve with your favorite linear system solver</a:t>
                </a:r>
              </a:p>
            </p:txBody>
          </p:sp>
        </mc:Choice>
        <mc:Fallback xmlns="">
          <p:sp>
            <p:nvSpPr>
              <p:cNvPr id="17285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8121"/>
                <a:ext cx="11379200" cy="4729163"/>
              </a:xfrm>
              <a:blipFill>
                <a:blip r:embed="rId4"/>
                <a:stretch>
                  <a:fillRect l="-1125" t="-3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248344" y="334122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00125" y="2864947"/>
            <a:ext cx="1502078" cy="370622"/>
          </a:xfrm>
          <a:prstGeom prst="rect">
            <a:avLst/>
          </a:prstGeom>
          <a:noFill/>
          <a:ln/>
          <a:effectLst/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0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Extraction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7998" y="1295950"/>
            <a:ext cx="6660802" cy="52328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34590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Computing Actions from Values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>
            <a:normAutofit/>
          </a:bodyPr>
          <a:lstStyle/>
          <a:p>
            <a:r>
              <a:rPr lang="en-US" dirty="0"/>
              <a:t>Imagine we have the optimal values V*(s)</a:t>
            </a:r>
          </a:p>
          <a:p>
            <a:r>
              <a:rPr lang="en-US" dirty="0"/>
              <a:t>How should we act?</a:t>
            </a:r>
          </a:p>
          <a:p>
            <a:pPr marL="971526" lvl="1" indent="-514350">
              <a:buFont typeface="+mj-lt"/>
              <a:buAutoNum type="arabicPeriod"/>
            </a:pPr>
            <a:r>
              <a:rPr lang="en-US" dirty="0"/>
              <a:t>Look at all neighbors</a:t>
            </a:r>
          </a:p>
          <a:p>
            <a:pPr marL="971526" lvl="1" indent="-514350">
              <a:buFont typeface="+mj-lt"/>
              <a:buAutoNum type="arabicPeriod"/>
            </a:pPr>
            <a:r>
              <a:rPr lang="en-US" dirty="0"/>
              <a:t>Point arrow at neighbor with highest V</a:t>
            </a:r>
          </a:p>
          <a:p>
            <a:r>
              <a:rPr lang="en-US" dirty="0"/>
              <a:t>This is called </a:t>
            </a:r>
            <a:r>
              <a:rPr lang="en-US" dirty="0">
                <a:solidFill>
                  <a:srgbClr val="FF0000"/>
                </a:solidFill>
              </a:rPr>
              <a:t>policy extraction</a:t>
            </a:r>
            <a:endParaRPr lang="en-US" dirty="0"/>
          </a:p>
          <a:p>
            <a:pPr lvl="1"/>
            <a:r>
              <a:rPr lang="en-US" dirty="0"/>
              <a:t>it gets the policy implied by the values from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899901" y="4737524"/>
            <a:ext cx="6392197" cy="685800"/>
          </a:xfrm>
          <a:prstGeom prst="rect">
            <a:avLst/>
          </a:prstGeom>
          <a:noFill/>
          <a:ln/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t="22147" r="62711" b="41695"/>
          <a:stretch/>
        </p:blipFill>
        <p:spPr bwMode="auto">
          <a:xfrm>
            <a:off x="7934801" y="1295400"/>
            <a:ext cx="3647599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524000" y="4745669"/>
            <a:ext cx="1195552" cy="33475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79209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Computing Actions from Q-Values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36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397000"/>
                <a:ext cx="6375400" cy="47291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Imagine we have optimal q-values:</a:t>
                </a:r>
              </a:p>
              <a:p>
                <a:r>
                  <a:rPr lang="en-US" dirty="0"/>
                  <a:t>How should we act?</a:t>
                </a:r>
              </a:p>
              <a:p>
                <a:pPr lvl="1"/>
                <a:r>
                  <a:rPr lang="en-US" dirty="0"/>
                  <a:t>Completely trivial to decide!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𝑎𝑟𝑔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actions are easier to select from </a:t>
                </a:r>
                <a:br>
                  <a:rPr lang="en-US" dirty="0"/>
                </a:br>
                <a:r>
                  <a:rPr lang="en-US" dirty="0"/>
                  <a:t>q-values than values!</a:t>
                </a:r>
              </a:p>
            </p:txBody>
          </p:sp>
        </mc:Choice>
        <mc:Fallback xmlns="">
          <p:sp>
            <p:nvSpPr>
              <p:cNvPr id="17336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0"/>
                <a:ext cx="6375400" cy="4729163"/>
              </a:xfrm>
              <a:blipFill>
                <a:blip r:embed="rId2"/>
                <a:stretch>
                  <a:fillRect l="-2199" t="-1675" r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051" r="58223" b="36486"/>
          <a:stretch/>
        </p:blipFill>
        <p:spPr bwMode="auto">
          <a:xfrm>
            <a:off x="7391400" y="1397001"/>
            <a:ext cx="4557346" cy="3456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345128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2862" y="1448320"/>
            <a:ext cx="7018338" cy="45995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992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5D45-9750-4A19-AD73-73EDACAA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 Probabilistic vs. Non-deterministic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8C3CA5-E59F-4F4D-99E5-6E56C9C24C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Deterministic</a:t>
                </a:r>
              </a:p>
              <a:p>
                <a:pPr lvl="1"/>
                <a:r>
                  <a:rPr lang="en-US" dirty="0"/>
                  <a:t>In state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exactly one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possible</a:t>
                </a:r>
              </a:p>
              <a:p>
                <a:r>
                  <a:rPr lang="en-US" dirty="0"/>
                  <a:t>Probabilistic</a:t>
                </a:r>
              </a:p>
              <a:p>
                <a:pPr lvl="1"/>
                <a:r>
                  <a:rPr lang="en-US" dirty="0"/>
                  <a:t>In state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more than one action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possible</a:t>
                </a:r>
              </a:p>
              <a:p>
                <a:pPr lvl="1"/>
                <a:r>
                  <a:rPr lang="en-US" dirty="0"/>
                  <a:t>We know 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associated with each possible action</a:t>
                </a:r>
              </a:p>
              <a:p>
                <a:r>
                  <a:rPr lang="en-US" dirty="0"/>
                  <a:t>Non-deterministic</a:t>
                </a:r>
              </a:p>
              <a:p>
                <a:pPr lvl="1"/>
                <a:r>
                  <a:rPr lang="en-US" dirty="0"/>
                  <a:t>In state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more than one action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possible</a:t>
                </a:r>
              </a:p>
              <a:p>
                <a:pPr lvl="1"/>
                <a:r>
                  <a:rPr lang="en-US" dirty="0"/>
                  <a:t>We </a:t>
                </a:r>
                <a:r>
                  <a:rPr lang="en-US" dirty="0">
                    <a:solidFill>
                      <a:srgbClr val="FF0000"/>
                    </a:solidFill>
                  </a:rPr>
                  <a:t>do not know </a:t>
                </a:r>
                <a:r>
                  <a:rPr lang="en-US" dirty="0"/>
                  <a:t>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each possible action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8C3CA5-E59F-4F4D-99E5-6E56C9C24C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3" t="-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9120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Problems with Value Iteration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11379200" cy="472916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Value iteration repeats the Bellman updates: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Problems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It is slow –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per iteration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“max” at each state rarely changes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policy often converges long before the values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11379200" cy="4729164"/>
              </a:xfrm>
              <a:blipFill>
                <a:blip r:embed="rId4"/>
                <a:stretch>
                  <a:fillRect l="-1451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66801" y="2362200"/>
            <a:ext cx="6629400" cy="630314"/>
          </a:xfrm>
          <a:prstGeom prst="rect">
            <a:avLst/>
          </a:prstGeom>
          <a:noFill/>
          <a:ln/>
          <a:effectLst/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8534400" y="1447800"/>
            <a:ext cx="3048000" cy="2754586"/>
            <a:chOff x="2400" y="1401"/>
            <a:chExt cx="1392" cy="1258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856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244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75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271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726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920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0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78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72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7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Gridworld</a:t>
            </a:r>
            <a:r>
              <a:rPr lang="en-US" dirty="0"/>
              <a:t> Manual Intro</a:t>
            </a:r>
          </a:p>
        </p:txBody>
      </p:sp>
      <p:pic>
        <p:nvPicPr>
          <p:cNvPr id="4" name="Gridworld Manual 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9878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93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699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05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604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208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sp>
        <p:nvSpPr>
          <p:cNvPr id="176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Alternative approach for optimal values:</a:t>
            </a:r>
          </a:p>
          <a:p>
            <a:pPr marL="914376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C0000"/>
                </a:solidFill>
              </a:rPr>
              <a:t>Step 1: Policy evaluation: </a:t>
            </a:r>
          </a:p>
          <a:p>
            <a:pPr lvl="2"/>
            <a:r>
              <a:rPr lang="en-US" sz="2000" dirty="0"/>
              <a:t>calculate utilities for some fixed policy (not optimal utilities!) until convergence</a:t>
            </a:r>
          </a:p>
          <a:p>
            <a:pPr marL="914376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C0000"/>
                </a:solidFill>
              </a:rPr>
              <a:t>Step 2: Policy improvement: </a:t>
            </a:r>
          </a:p>
          <a:p>
            <a:pPr lvl="2"/>
            <a:r>
              <a:rPr lang="en-US" sz="2000" dirty="0"/>
              <a:t>update policy using one-step look-ahead with resulting converged (but not optimal!) utilities as future values</a:t>
            </a:r>
          </a:p>
          <a:p>
            <a:pPr marL="914376" lvl="1" indent="-457200">
              <a:buFont typeface="+mj-lt"/>
              <a:buAutoNum type="arabicPeriod"/>
            </a:pPr>
            <a:r>
              <a:rPr lang="en-US" sz="2400" dirty="0" err="1"/>
              <a:t>Goto</a:t>
            </a:r>
            <a:r>
              <a:rPr lang="en-US" sz="2400" dirty="0"/>
              <a:t> #1 until policy converges</a:t>
            </a:r>
          </a:p>
          <a:p>
            <a:pPr lvl="1"/>
            <a:endParaRPr lang="en-US" sz="2400" dirty="0"/>
          </a:p>
          <a:p>
            <a:r>
              <a:rPr lang="en-US" sz="2800" dirty="0"/>
              <a:t>This is </a:t>
            </a:r>
            <a:r>
              <a:rPr lang="en-US" sz="2800" dirty="0">
                <a:solidFill>
                  <a:srgbClr val="CC0000"/>
                </a:solidFill>
              </a:rPr>
              <a:t>policy iteration</a:t>
            </a:r>
          </a:p>
          <a:p>
            <a:pPr lvl="1"/>
            <a:r>
              <a:rPr lang="en-US" sz="2400" dirty="0"/>
              <a:t>It’s still optimal!</a:t>
            </a:r>
          </a:p>
          <a:p>
            <a:pPr lvl="1"/>
            <a:r>
              <a:rPr lang="en-US" sz="2400" dirty="0"/>
              <a:t>Can converge faster under some conditions</a:t>
            </a:r>
          </a:p>
        </p:txBody>
      </p:sp>
    </p:spTree>
    <p:extLst>
      <p:ext uri="{BB962C8B-B14F-4D97-AF65-F5344CB8AC3E}">
        <p14:creationId xmlns:p14="http://schemas.microsoft.com/office/powerpoint/2010/main" val="59332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Iteration</a:t>
            </a:r>
          </a:p>
        </p:txBody>
      </p:sp>
      <p:sp>
        <p:nvSpPr>
          <p:cNvPr id="176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US" sz="1200" dirty="0"/>
          </a:p>
          <a:p>
            <a:r>
              <a:rPr lang="en-US" sz="2400" dirty="0"/>
              <a:t>Evaluation: For fixed current policy </a:t>
            </a:r>
            <a:r>
              <a:rPr lang="en-US" sz="2400" dirty="0">
                <a:sym typeface="Symbol" pitchFamily="18" charset="2"/>
              </a:rPr>
              <a:t>, find values with policy evaluation:</a:t>
            </a:r>
          </a:p>
          <a:p>
            <a:pPr lvl="1"/>
            <a:r>
              <a:rPr lang="en-US" sz="2000" dirty="0">
                <a:sym typeface="Symbol" pitchFamily="18" charset="2"/>
              </a:rPr>
              <a:t>Iterate until values converge:</a:t>
            </a:r>
          </a:p>
          <a:p>
            <a:endParaRPr lang="en-US" sz="2400" dirty="0">
              <a:sym typeface="Symbol" pitchFamily="18" charset="2"/>
            </a:endParaRPr>
          </a:p>
          <a:p>
            <a:endParaRPr lang="en-US" sz="2400" dirty="0">
              <a:sym typeface="Symbol" pitchFamily="18" charset="2"/>
            </a:endParaRPr>
          </a:p>
          <a:p>
            <a:endParaRPr lang="en-US" sz="2400" dirty="0">
              <a:sym typeface="Symbol" pitchFamily="18" charset="2"/>
            </a:endParaRPr>
          </a:p>
          <a:p>
            <a:r>
              <a:rPr lang="en-US" sz="2400" dirty="0"/>
              <a:t>Improvement: For fixed values, get a better policy using policy extraction</a:t>
            </a:r>
          </a:p>
          <a:p>
            <a:pPr lvl="1"/>
            <a:r>
              <a:rPr lang="en-US" sz="2000" dirty="0"/>
              <a:t>One-step look-ahead:</a:t>
            </a:r>
          </a:p>
          <a:p>
            <a:endParaRPr lang="en-US" sz="2400" dirty="0">
              <a:sym typeface="Symbol" pitchFamily="18" charset="2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026211" y="2743200"/>
            <a:ext cx="7834776" cy="690721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030087" y="4921250"/>
            <a:ext cx="7215495" cy="641061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75147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01400" cy="5257800"/>
          </a:xfrm>
        </p:spPr>
        <p:txBody>
          <a:bodyPr/>
          <a:lstStyle/>
          <a:p>
            <a:r>
              <a:rPr lang="en-US" sz="2400" dirty="0"/>
              <a:t>Both value iteration and policy iteration compute the same thing (all optimal values)</a:t>
            </a:r>
          </a:p>
          <a:p>
            <a:pPr lvl="3"/>
            <a:endParaRPr lang="en-US" sz="1200" dirty="0"/>
          </a:p>
          <a:p>
            <a:r>
              <a:rPr lang="en-US" sz="2400" dirty="0"/>
              <a:t>In value iteration:</a:t>
            </a:r>
          </a:p>
          <a:p>
            <a:pPr lvl="1"/>
            <a:r>
              <a:rPr lang="en-US" sz="2200" dirty="0"/>
              <a:t>Every iteration updates both the values and (implicitly) the policy</a:t>
            </a:r>
          </a:p>
          <a:p>
            <a:pPr lvl="1"/>
            <a:r>
              <a:rPr lang="en-US" sz="2200" dirty="0"/>
              <a:t>We don’t track the policy, but taking the max over actions implicitly </a:t>
            </a:r>
            <a:r>
              <a:rPr lang="en-US" sz="2200" dirty="0" err="1"/>
              <a:t>recomputes</a:t>
            </a:r>
            <a:r>
              <a:rPr lang="en-US" sz="2200" dirty="0"/>
              <a:t> it</a:t>
            </a:r>
          </a:p>
          <a:p>
            <a:pPr lvl="3"/>
            <a:endParaRPr lang="en-US" sz="1200" dirty="0"/>
          </a:p>
          <a:p>
            <a:r>
              <a:rPr lang="en-US" sz="2400" dirty="0"/>
              <a:t>In policy iteration:</a:t>
            </a:r>
          </a:p>
          <a:p>
            <a:pPr lvl="1"/>
            <a:r>
              <a:rPr lang="en-US" sz="2200" dirty="0"/>
              <a:t>We do several passes that update utilities with fixed policy (each pass is fast because we consider only one action, not all of them)</a:t>
            </a:r>
          </a:p>
          <a:p>
            <a:pPr lvl="1"/>
            <a:r>
              <a:rPr lang="en-US" sz="2200" dirty="0"/>
              <a:t>After the policy is evaluated, a new policy is chosen (slow like a value iteration pass)</a:t>
            </a:r>
          </a:p>
          <a:p>
            <a:pPr lvl="1"/>
            <a:r>
              <a:rPr lang="en-US" sz="2200" dirty="0"/>
              <a:t>The new policy will be better (or we’re done)</a:t>
            </a:r>
          </a:p>
          <a:p>
            <a:pPr lvl="4"/>
            <a:endParaRPr lang="en-US" sz="1200" dirty="0"/>
          </a:p>
          <a:p>
            <a:pPr>
              <a:spcBef>
                <a:spcPts val="1200"/>
              </a:spcBef>
            </a:pPr>
            <a:r>
              <a:rPr lang="en-US" sz="2400" dirty="0"/>
              <a:t>Both are dynamic programs for solving MDPs</a:t>
            </a:r>
          </a:p>
        </p:txBody>
      </p:sp>
    </p:spTree>
    <p:extLst>
      <p:ext uri="{BB962C8B-B14F-4D97-AF65-F5344CB8AC3E}">
        <p14:creationId xmlns:p14="http://schemas.microsoft.com/office/powerpoint/2010/main" val="228839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MDP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7703DF-67A7-40DE-93E9-ABC3DCED0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6629398" cy="639763"/>
          </a:xfrm>
        </p:spPr>
        <p:txBody>
          <a:bodyPr/>
          <a:lstStyle/>
          <a:p>
            <a:r>
              <a:rPr lang="en-US" dirty="0"/>
              <a:t>When you want to…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6629398" cy="3951288"/>
          </a:xfrm>
        </p:spPr>
        <p:txBody>
          <a:bodyPr>
            <a:normAutofit/>
          </a:bodyPr>
          <a:lstStyle/>
          <a:p>
            <a:r>
              <a:rPr lang="en-US" sz="3200" dirty="0"/>
              <a:t>Compute optimal values</a:t>
            </a:r>
          </a:p>
          <a:p>
            <a:pPr lvl="1"/>
            <a:r>
              <a:rPr lang="en-US" sz="2500" dirty="0"/>
              <a:t>use value iteration or policy iteration</a:t>
            </a:r>
          </a:p>
          <a:p>
            <a:r>
              <a:rPr lang="en-US" sz="3200" dirty="0"/>
              <a:t>Compute values for a particular policy: </a:t>
            </a:r>
          </a:p>
          <a:p>
            <a:pPr lvl="1"/>
            <a:r>
              <a:rPr lang="en-US" sz="2400" dirty="0"/>
              <a:t>use policy evaluation</a:t>
            </a:r>
          </a:p>
          <a:p>
            <a:r>
              <a:rPr lang="en-US" sz="2800" dirty="0"/>
              <a:t>Turn your values into a policy: </a:t>
            </a:r>
          </a:p>
          <a:p>
            <a:pPr lvl="1"/>
            <a:r>
              <a:rPr lang="en-US" sz="2400" dirty="0"/>
              <a:t>use policy extraction (one-step lookahead)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CF12E5-7EE8-4B6C-B7E2-AC438070B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91400" y="1535113"/>
            <a:ext cx="4041775" cy="639763"/>
          </a:xfrm>
        </p:spPr>
        <p:txBody>
          <a:bodyPr/>
          <a:lstStyle/>
          <a:p>
            <a:r>
              <a:rPr lang="en-US" dirty="0"/>
              <a:t>These all look the same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84C554-23A7-4B11-883C-6A4158515D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91400" y="2174875"/>
            <a:ext cx="4495800" cy="3951288"/>
          </a:xfrm>
        </p:spPr>
        <p:txBody>
          <a:bodyPr/>
          <a:lstStyle/>
          <a:p>
            <a:r>
              <a:rPr lang="en-US" dirty="0"/>
              <a:t>They </a:t>
            </a:r>
            <a:r>
              <a:rPr lang="en-US" dirty="0">
                <a:solidFill>
                  <a:srgbClr val="FF0000"/>
                </a:solidFill>
              </a:rPr>
              <a:t>are</a:t>
            </a:r>
            <a:r>
              <a:rPr lang="en-US" dirty="0"/>
              <a:t> all variations of Bellman updates</a:t>
            </a:r>
          </a:p>
          <a:p>
            <a:r>
              <a:rPr lang="en-US" dirty="0"/>
              <a:t>They all use one-step lookahead expectimax fragments</a:t>
            </a:r>
          </a:p>
          <a:p>
            <a:r>
              <a:rPr lang="en-US" dirty="0"/>
              <a:t>They differ only in whether we plug in a fixed policy or max over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What is Markov about MDPs?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7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610600" cy="49530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ja-JP" sz="2400" dirty="0">
                    <a:ea typeface="ＭＳ Ｐゴシック" pitchFamily="34" charset="-128"/>
                  </a:rPr>
                  <a:t>“Markov” Property</a:t>
                </a:r>
              </a:p>
              <a:p>
                <a:pPr lvl="1"/>
                <a:r>
                  <a:rPr lang="en-US" altLang="ja-JP" sz="2000" dirty="0">
                    <a:ea typeface="ＭＳ Ｐゴシック" pitchFamily="34" charset="-128"/>
                  </a:rPr>
                  <a:t>Given the present state</a:t>
                </a:r>
              </a:p>
              <a:p>
                <a:pPr lvl="1"/>
                <a:r>
                  <a:rPr lang="en-US" altLang="ja-JP" sz="2000" dirty="0">
                    <a:ea typeface="ＭＳ Ｐゴシック" pitchFamily="34" charset="-128"/>
                  </a:rPr>
                  <a:t>the future and the past are independent</a:t>
                </a:r>
                <a:endParaRPr lang="en-US" sz="1600" dirty="0">
                  <a:ea typeface="ＭＳ Ｐゴシック" pitchFamily="34" charset="-128"/>
                </a:endParaRPr>
              </a:p>
              <a:p>
                <a:r>
                  <a:rPr lang="en-US" sz="2400" dirty="0">
                    <a:ea typeface="ＭＳ Ｐゴシック" pitchFamily="34" charset="-128"/>
                  </a:rPr>
                  <a:t>For Markov decision processes, </a:t>
                </a:r>
                <a:r>
                  <a:rPr lang="en-US" altLang="ja-JP" sz="2400" dirty="0">
                    <a:ea typeface="ＭＳ Ｐゴシック" pitchFamily="34" charset="-128"/>
                  </a:rPr>
                  <a:t>“Markov” means </a:t>
                </a:r>
              </a:p>
              <a:p>
                <a:pPr lvl="1"/>
                <a:r>
                  <a:rPr lang="en-US" altLang="ja-JP" sz="2000" dirty="0">
                    <a:ea typeface="ＭＳ Ｐゴシック" pitchFamily="34" charset="-128"/>
                  </a:rPr>
                  <a:t>action outcomes depend only on the current state</a:t>
                </a:r>
              </a:p>
              <a:p>
                <a:pPr lvl="1"/>
                <a:r>
                  <a:rPr lang="en-US" altLang="ja-JP" sz="2000" dirty="0">
                    <a:solidFill>
                      <a:srgbClr val="FF0000"/>
                    </a:solidFill>
                    <a:ea typeface="ＭＳ Ｐゴシック" pitchFamily="34" charset="-128"/>
                  </a:rPr>
                  <a:t>not on </a:t>
                </a:r>
                <a:r>
                  <a:rPr lang="en-US" altLang="ja-JP" sz="2000" dirty="0">
                    <a:ea typeface="ＭＳ Ｐゴシック" pitchFamily="34" charset="-128"/>
                  </a:rPr>
                  <a:t>history</a:t>
                </a:r>
              </a:p>
              <a:p>
                <a:pPr marL="0" indent="0">
                  <a:buNone/>
                </a:pPr>
                <a:endParaRPr lang="en-US" altLang="ja-JP" sz="2400" dirty="0">
                  <a:ea typeface="ＭＳ Ｐゴシック" pitchFamily="34" charset="-128"/>
                </a:endParaRPr>
              </a:p>
              <a:p>
                <a:pPr marL="0" indent="0">
                  <a:buNone/>
                </a:pPr>
                <a:endParaRPr lang="en-US" altLang="ja-JP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altLang="ja-JP" sz="2000" dirty="0">
                  <a:ea typeface="ＭＳ Ｐゴシック" pitchFamily="34" charset="-128"/>
                </a:endParaRPr>
              </a:p>
              <a:p>
                <a:endParaRPr lang="en-US" altLang="ja-JP" sz="2000" dirty="0">
                  <a:ea typeface="ＭＳ Ｐゴシック" pitchFamily="34" charset="-128"/>
                </a:endParaRPr>
              </a:p>
              <a:p>
                <a:endParaRPr lang="en-US" altLang="ja-JP" sz="2400" dirty="0">
                  <a:ea typeface="ＭＳ Ｐゴシック" pitchFamily="34" charset="-128"/>
                </a:endParaRPr>
              </a:p>
              <a:p>
                <a:r>
                  <a:rPr lang="en-US" altLang="ja-JP" sz="2400" dirty="0">
                    <a:ea typeface="ＭＳ Ｐゴシック" pitchFamily="34" charset="-128"/>
                  </a:rPr>
                  <a:t>Like search</a:t>
                </a:r>
              </a:p>
              <a:p>
                <a:pPr lvl="1"/>
                <a:r>
                  <a:rPr lang="en-US" altLang="ja-JP" sz="2000" dirty="0">
                    <a:ea typeface="ＭＳ Ｐゴシック" pitchFamily="34" charset="-128"/>
                  </a:rPr>
                  <a:t>where the successor function only depends on the current state, not history</a:t>
                </a:r>
              </a:p>
            </p:txBody>
          </p:sp>
        </mc:Choice>
        <mc:Fallback xmlns="">
          <p:sp>
            <p:nvSpPr>
              <p:cNvPr id="2457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610600" cy="4953000"/>
              </a:xfrm>
              <a:blipFill>
                <a:blip r:embed="rId5"/>
                <a:stretch>
                  <a:fillRect l="-778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66800" y="3933825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98738" y="485775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</a:rPr>
              <a:t>Andrey</a:t>
            </a:r>
            <a:r>
              <a:rPr lang="en-US" dirty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argmax_a \sum_{s'} T(s, a ,s') [ R(s,a,s') + \gamma V^*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01"/>
  <p:tag name="PICTUREFILESIZE" val="4195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^*(s) =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625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57512</TotalTime>
  <Words>3817</Words>
  <Application>Microsoft Macintosh PowerPoint</Application>
  <PresentationFormat>Widescreen</PresentationFormat>
  <Paragraphs>720</Paragraphs>
  <Slides>88</Slides>
  <Notes>58</Notes>
  <HiddenSlides>6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Arial</vt:lpstr>
      <vt:lpstr>Calibri</vt:lpstr>
      <vt:lpstr>Cambria Math</vt:lpstr>
      <vt:lpstr>cmmi10</vt:lpstr>
      <vt:lpstr>Times New Roman</vt:lpstr>
      <vt:lpstr>Wingdings</vt:lpstr>
      <vt:lpstr>dan-berkeley-nlp-v1</vt:lpstr>
      <vt:lpstr>CS 4470: Artificial Intelligence </vt:lpstr>
      <vt:lpstr>Learning Outcomes</vt:lpstr>
      <vt:lpstr>Probabilistic Search</vt:lpstr>
      <vt:lpstr>Example: Grid World</vt:lpstr>
      <vt:lpstr>Grid World Actions</vt:lpstr>
      <vt:lpstr>Markov Decision Processes</vt:lpstr>
      <vt:lpstr>Deterministic vs Probabilistic vs. Non-deterministic</vt:lpstr>
      <vt:lpstr>Video of Demo Gridworld Manual Intro</vt:lpstr>
      <vt:lpstr>What is Markov about MDPs?</vt:lpstr>
      <vt:lpstr>Policies</vt:lpstr>
      <vt:lpstr>Optimal Policies</vt:lpstr>
      <vt:lpstr>Example: Racing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Stationary</vt:lpstr>
      <vt:lpstr>Stationary Preferences Axiom</vt:lpstr>
      <vt:lpstr>Quiz: Discounting</vt:lpstr>
      <vt:lpstr>Infinite Utilities?!</vt:lpstr>
      <vt:lpstr>Recap: Defining MDPs</vt:lpstr>
      <vt:lpstr>Solving MDPs</vt:lpstr>
      <vt:lpstr>Optimal Quantities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Values of States</vt:lpstr>
      <vt:lpstr>Racing Search Tree</vt:lpstr>
      <vt:lpstr>Racing Search Tree</vt:lpstr>
      <vt:lpstr>Racing Search Tree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  <vt:lpstr>Value Iteration</vt:lpstr>
      <vt:lpstr>Example: Value Iteration</vt:lpstr>
      <vt:lpstr>Convergence*</vt:lpstr>
      <vt:lpstr>Policy Methods</vt:lpstr>
      <vt:lpstr>Policy Evaluation</vt:lpstr>
      <vt:lpstr>Fixed Policies</vt:lpstr>
      <vt:lpstr>Utilities for a Fixed Policy</vt:lpstr>
      <vt:lpstr>Example: Policy Evaluation</vt:lpstr>
      <vt:lpstr>Example: Policy Evaluation</vt:lpstr>
      <vt:lpstr>Policy Evaluation</vt:lpstr>
      <vt:lpstr>Policy Extraction</vt:lpstr>
      <vt:lpstr>Computing Actions from Values</vt:lpstr>
      <vt:lpstr>Computing Actions from Q-Values</vt:lpstr>
      <vt:lpstr>Policy Iteration</vt:lpstr>
      <vt:lpstr>Problems with Value Iteration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Policy Iteration</vt:lpstr>
      <vt:lpstr>Policy Iteration</vt:lpstr>
      <vt:lpstr>Comparison</vt:lpstr>
      <vt:lpstr>Summary: MDP Algorithms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Imtiaz Parvez</cp:lastModifiedBy>
  <cp:revision>2762</cp:revision>
  <cp:lastPrinted>2020-06-30T19:30:56Z</cp:lastPrinted>
  <dcterms:created xsi:type="dcterms:W3CDTF">2004-08-27T04:16:05Z</dcterms:created>
  <dcterms:modified xsi:type="dcterms:W3CDTF">2024-02-15T19:57:37Z</dcterms:modified>
</cp:coreProperties>
</file>